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32"/>
  </p:handoutMasterIdLst>
  <p:sldIdLst>
    <p:sldId id="590" r:id="rId4"/>
    <p:sldId id="769" r:id="rId6"/>
    <p:sldId id="770" r:id="rId7"/>
    <p:sldId id="772" r:id="rId8"/>
    <p:sldId id="773" r:id="rId9"/>
    <p:sldId id="774" r:id="rId10"/>
    <p:sldId id="775" r:id="rId11"/>
    <p:sldId id="758" r:id="rId12"/>
    <p:sldId id="759" r:id="rId13"/>
    <p:sldId id="760" r:id="rId14"/>
    <p:sldId id="713" r:id="rId15"/>
    <p:sldId id="725" r:id="rId16"/>
    <p:sldId id="728" r:id="rId17"/>
    <p:sldId id="729" r:id="rId18"/>
    <p:sldId id="734" r:id="rId19"/>
    <p:sldId id="735" r:id="rId20"/>
    <p:sldId id="738" r:id="rId21"/>
    <p:sldId id="739" r:id="rId22"/>
    <p:sldId id="740" r:id="rId23"/>
    <p:sldId id="742" r:id="rId24"/>
    <p:sldId id="743" r:id="rId25"/>
    <p:sldId id="744" r:id="rId26"/>
    <p:sldId id="746" r:id="rId27"/>
    <p:sldId id="747" r:id="rId28"/>
    <p:sldId id="748" r:id="rId29"/>
    <p:sldId id="797" r:id="rId30"/>
    <p:sldId id="604" r:id="rId31"/>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6" userDrawn="1">
          <p15:clr>
            <a:srgbClr val="A4A3A4"/>
          </p15:clr>
        </p15:guide>
        <p15:guide id="2" pos="3979" userDrawn="1">
          <p15:clr>
            <a:srgbClr val="A4A3A4"/>
          </p15:clr>
        </p15:guide>
        <p15:guide id="3" pos="211" userDrawn="1">
          <p15:clr>
            <a:srgbClr val="A4A3A4"/>
          </p15:clr>
        </p15:guide>
        <p15:guide id="4" pos="7394" userDrawn="1">
          <p15:clr>
            <a:srgbClr val="A4A3A4"/>
          </p15:clr>
        </p15:guide>
        <p15:guide id="5" orient="horz" pos="248" userDrawn="1">
          <p15:clr>
            <a:srgbClr val="A4A3A4"/>
          </p15:clr>
        </p15:guide>
        <p15:guide id="6" orient="horz" pos="407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188A8"/>
    <a:srgbClr val="9CC4EA"/>
    <a:srgbClr val="96C0E9"/>
    <a:srgbClr val="F7B1A6"/>
    <a:srgbClr val="F5E0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84" d="100"/>
          <a:sy n="84" d="100"/>
        </p:scale>
        <p:origin x="110" y="120"/>
      </p:cViewPr>
      <p:guideLst>
        <p:guide orient="horz" pos="2236"/>
        <p:guide pos="3979"/>
        <p:guide pos="211"/>
        <p:guide pos="7394"/>
        <p:guide orient="horz" pos="248"/>
        <p:guide orient="horz" pos="407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7" Type="http://schemas.openxmlformats.org/officeDocument/2006/relationships/tags" Target="tags/tag40.xml"/><Relationship Id="rId36" Type="http://schemas.openxmlformats.org/officeDocument/2006/relationships/commentAuthors" Target="commentAuthors.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B -&gt; Ba | a      </a:t>
            </a:r>
            <a:r>
              <a:rPr lang="zh-CN" altLang="en-US"/>
              <a:t>应该是</a:t>
            </a:r>
            <a:r>
              <a:rPr lang="en-US" altLang="zh-CN"/>
              <a:t> B-&gt; a{a} </a:t>
            </a:r>
            <a:r>
              <a:rPr lang="zh-CN" altLang="en-US"/>
              <a:t>而不是</a:t>
            </a:r>
            <a:r>
              <a:rPr lang="en-US" altLang="zh-CN">
                <a:sym typeface="+mn-ea"/>
              </a:rPr>
              <a:t> B-&gt; {a} </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局部变量区没什么好说的，</a:t>
            </a:r>
            <a:r>
              <a:rPr lang="en-US" altLang="zh-CN"/>
              <a:t>display</a:t>
            </a:r>
            <a:r>
              <a:rPr lang="zh-CN" altLang="en-US"/>
              <a:t>区大家注意是所有的外层模块的</a:t>
            </a:r>
            <a:r>
              <a:rPr lang="en-US" altLang="zh-CN"/>
              <a:t> abp </a:t>
            </a:r>
            <a:r>
              <a:rPr lang="zh-CN" altLang="en-US"/>
              <a:t>即可，不要</a:t>
            </a:r>
            <a:r>
              <a:rPr lang="zh-CN" altLang="en-US"/>
              <a:t>漏写。</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803A1-9305-4DF3-8889-9FD3438A786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3ED629-5C92-47D9-AA19-0BF1C76404F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803A1-9305-4DF3-8889-9FD3438A786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3ED629-5C92-47D9-AA19-0BF1C76404F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7.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tags" Target="../tags/tag12.xml"/><Relationship Id="rId2" Type="http://schemas.openxmlformats.org/officeDocument/2006/relationships/image" Target="../media/image17.png"/><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tags" Target="../tags/tag14.xml"/><Relationship Id="rId2" Type="http://schemas.openxmlformats.org/officeDocument/2006/relationships/image" Target="../media/image19.png"/><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image" Target="../media/image25.png"/><Relationship Id="rId7" Type="http://schemas.openxmlformats.org/officeDocument/2006/relationships/tags" Target="../tags/tag19.xml"/><Relationship Id="rId6" Type="http://schemas.openxmlformats.org/officeDocument/2006/relationships/image" Target="../media/image24.png"/><Relationship Id="rId5" Type="http://schemas.openxmlformats.org/officeDocument/2006/relationships/tags" Target="../tags/tag18.xml"/><Relationship Id="rId4" Type="http://schemas.openxmlformats.org/officeDocument/2006/relationships/image" Target="../media/image23.png"/><Relationship Id="rId3" Type="http://schemas.openxmlformats.org/officeDocument/2006/relationships/tags" Target="../tags/tag17.xml"/><Relationship Id="rId2" Type="http://schemas.openxmlformats.org/officeDocument/2006/relationships/image" Target="../media/image22.png"/><Relationship Id="rId13" Type="http://schemas.openxmlformats.org/officeDocument/2006/relationships/notesSlide" Target="../notesSlides/notesSlide16.xml"/><Relationship Id="rId12" Type="http://schemas.openxmlformats.org/officeDocument/2006/relationships/slideLayout" Target="../slideLayouts/slideLayout7.xml"/><Relationship Id="rId11" Type="http://schemas.openxmlformats.org/officeDocument/2006/relationships/image" Target="../media/image28.png"/><Relationship Id="rId10" Type="http://schemas.openxmlformats.org/officeDocument/2006/relationships/image" Target="../media/image27.png"/><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tags" Target="../tags/tag22.xml"/><Relationship Id="rId4" Type="http://schemas.openxmlformats.org/officeDocument/2006/relationships/image" Target="../media/image30.png"/><Relationship Id="rId3" Type="http://schemas.openxmlformats.org/officeDocument/2006/relationships/tags" Target="../tags/tag21.xml"/><Relationship Id="rId2" Type="http://schemas.openxmlformats.org/officeDocument/2006/relationships/image" Target="../media/image29.png"/><Relationship Id="rId1" Type="http://schemas.openxmlformats.org/officeDocument/2006/relationships/tags" Target="../tags/tag20.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tags" Target="../tags/tag23.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tags" Target="../tags/tag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image" Target="../media/image34.png"/><Relationship Id="rId3" Type="http://schemas.openxmlformats.org/officeDocument/2006/relationships/tags" Target="../tags/tag26.xml"/><Relationship Id="rId2" Type="http://schemas.openxmlformats.org/officeDocument/2006/relationships/image" Target="../media/image33.png"/><Relationship Id="rId11" Type="http://schemas.openxmlformats.org/officeDocument/2006/relationships/notesSlide" Target="../notesSlides/notesSlide20.xml"/><Relationship Id="rId10" Type="http://schemas.openxmlformats.org/officeDocument/2006/relationships/slideLayout" Target="../slideLayouts/slideLayout7.xml"/><Relationship Id="rId1" Type="http://schemas.openxmlformats.org/officeDocument/2006/relationships/tags" Target="../tags/tag25.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tags" Target="../tags/tag31.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tags" Target="../tags/tag32.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tags" Target="../tags/tag35.xml"/><Relationship Id="rId4" Type="http://schemas.openxmlformats.org/officeDocument/2006/relationships/image" Target="../media/image39.png"/><Relationship Id="rId3" Type="http://schemas.openxmlformats.org/officeDocument/2006/relationships/tags" Target="../tags/tag34.xml"/><Relationship Id="rId2" Type="http://schemas.openxmlformats.org/officeDocument/2006/relationships/image" Target="../media/image38.png"/><Relationship Id="rId1" Type="http://schemas.openxmlformats.org/officeDocument/2006/relationships/tags" Target="../tags/tag33.xm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7.xml"/><Relationship Id="rId4" Type="http://schemas.openxmlformats.org/officeDocument/2006/relationships/image" Target="../media/image42.png"/><Relationship Id="rId3" Type="http://schemas.openxmlformats.org/officeDocument/2006/relationships/tags" Target="../tags/tag37.xml"/><Relationship Id="rId2" Type="http://schemas.openxmlformats.org/officeDocument/2006/relationships/image" Target="../media/image41.png"/><Relationship Id="rId1" Type="http://schemas.openxmlformats.org/officeDocument/2006/relationships/tags" Target="../tags/tag36.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7.xml"/><Relationship Id="rId4" Type="http://schemas.openxmlformats.org/officeDocument/2006/relationships/image" Target="../media/image41.png"/><Relationship Id="rId3" Type="http://schemas.openxmlformats.org/officeDocument/2006/relationships/tags" Target="../tags/tag39.xml"/><Relationship Id="rId2" Type="http://schemas.openxmlformats.org/officeDocument/2006/relationships/image" Target="../media/image43.png"/><Relationship Id="rId1" Type="http://schemas.openxmlformats.org/officeDocument/2006/relationships/tags" Target="../tags/tag3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tags" Target="../tags/tag2.xml"/><Relationship Id="rId2" Type="http://schemas.openxmlformats.org/officeDocument/2006/relationships/image" Target="../media/image3.pn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tags" Target="../tags/tag3.xml"/><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grpSp>
        <p:nvGrpSpPr>
          <p:cNvPr id="17" name="组合 16"/>
          <p:cNvGrpSpPr/>
          <p:nvPr/>
        </p:nvGrpSpPr>
        <p:grpSpPr>
          <a:xfrm>
            <a:off x="2081530" y="2664457"/>
            <a:ext cx="7869555" cy="2174876"/>
            <a:chOff x="2819453" y="2371620"/>
            <a:chExt cx="6423146" cy="1709861"/>
          </a:xfrm>
        </p:grpSpPr>
        <p:cxnSp>
          <p:nvCxnSpPr>
            <p:cNvPr id="18" name="直接连接符 17"/>
            <p:cNvCxnSpPr/>
            <p:nvPr/>
          </p:nvCxnSpPr>
          <p:spPr>
            <a:xfrm flipV="1">
              <a:off x="3074276" y="3469037"/>
              <a:ext cx="6043448" cy="1"/>
            </a:xfrm>
            <a:prstGeom prst="line">
              <a:avLst/>
            </a:prstGeom>
            <a:ln w="38100">
              <a:solidFill>
                <a:srgbClr val="788EAC"/>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6876613" y="3646652"/>
              <a:ext cx="2185621" cy="434829"/>
            </a:xfrm>
            <a:prstGeom prst="rect">
              <a:avLst/>
            </a:prstGeom>
            <a:noFill/>
          </p:spPr>
          <p:txBody>
            <a:bodyPr wrap="square" lIns="91440" tIns="45720" rIns="91440" bIns="4572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3000" b="0" i="0" u="none" strike="noStrike" kern="1200" cap="none" spc="0" normalizeH="0" baseline="0" noProof="0" dirty="0">
                  <a:ln w="0"/>
                  <a:solidFill>
                    <a:srgbClr val="9FC5EB"/>
                  </a:solidFill>
                  <a:effectLst>
                    <a:outerShdw blurRad="38100" dist="19050" dir="2700000" algn="tl" rotWithShape="0">
                      <a:prstClr val="black">
                        <a:alpha val="40000"/>
                      </a:prstClr>
                    </a:outerShdw>
                  </a:effectLst>
                  <a:uLnTx/>
                  <a:uFillTx/>
                  <a:latin typeface="黑体" panose="02010609060101010101" charset="-122"/>
                  <a:ea typeface="黑体" panose="02010609060101010101" charset="-122"/>
                  <a:cs typeface="+mn-cs"/>
                </a:rPr>
                <a:t>闫思桥</a:t>
              </a:r>
              <a:endParaRPr kumimoji="0" lang="zh-CN" altLang="en-US" sz="3000" b="0" i="0" u="none" strike="noStrike" kern="1200" cap="none" spc="0" normalizeH="0" baseline="0" noProof="0" dirty="0">
                <a:ln w="0"/>
                <a:solidFill>
                  <a:srgbClr val="9FC5EB"/>
                </a:solidFill>
                <a:effectLst>
                  <a:outerShdw blurRad="38100" dist="19050" dir="2700000" algn="tl" rotWithShape="0">
                    <a:prstClr val="black">
                      <a:alpha val="40000"/>
                    </a:prstClr>
                  </a:outerShdw>
                </a:effectLst>
                <a:uLnTx/>
                <a:uFillTx/>
                <a:latin typeface="黑体" panose="02010609060101010101" charset="-122"/>
                <a:ea typeface="黑体" panose="02010609060101010101" charset="-122"/>
                <a:cs typeface="+mn-cs"/>
              </a:endParaRPr>
            </a:p>
          </p:txBody>
        </p:sp>
        <p:sp>
          <p:nvSpPr>
            <p:cNvPr id="20" name="矩形 19"/>
            <p:cNvSpPr/>
            <p:nvPr/>
          </p:nvSpPr>
          <p:spPr>
            <a:xfrm>
              <a:off x="2819453" y="2371620"/>
              <a:ext cx="6423146" cy="797768"/>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1200" cap="none" spc="0" normalizeH="0" baseline="0" noProof="0" dirty="0">
                  <a:ln w="0"/>
                  <a:solidFill>
                    <a:srgbClr val="788EAC"/>
                  </a:solidFill>
                  <a:effectLst>
                    <a:outerShdw blurRad="38100" dist="19050" dir="2700000" algn="tl" rotWithShape="0">
                      <a:prstClr val="black">
                        <a:alpha val="40000"/>
                      </a:prstClr>
                    </a:outerShdw>
                  </a:effectLst>
                  <a:uLnTx/>
                  <a:uFillTx/>
                  <a:latin typeface="黑体" panose="02010609060101010101" charset="-122"/>
                  <a:ea typeface="黑体" panose="02010609060101010101" charset="-122"/>
                  <a:cs typeface="+mn-cs"/>
                </a:rPr>
                <a:t>编译原理习题课</a:t>
              </a:r>
              <a:r>
                <a:rPr kumimoji="0" lang="zh-CN" altLang="en-US" sz="6000" b="0" i="0" u="none" strike="noStrike" kern="1200" cap="none" spc="0" normalizeH="0" baseline="0" noProof="0" dirty="0">
                  <a:ln w="0"/>
                  <a:solidFill>
                    <a:srgbClr val="788EAC"/>
                  </a:solidFill>
                  <a:effectLst>
                    <a:outerShdw blurRad="38100" dist="19050" dir="2700000" algn="tl" rotWithShape="0">
                      <a:prstClr val="black">
                        <a:alpha val="40000"/>
                      </a:prstClr>
                    </a:outerShdw>
                  </a:effectLst>
                  <a:uLnTx/>
                  <a:uFillTx/>
                  <a:latin typeface="黑体" panose="02010609060101010101" charset="-122"/>
                  <a:ea typeface="黑体" panose="02010609060101010101" charset="-122"/>
                  <a:cs typeface="+mn-cs"/>
                </a:rPr>
                <a:t>串讲</a:t>
              </a:r>
              <a:endParaRPr kumimoji="0" lang="zh-CN" altLang="en-US" sz="6000" b="0" i="0" u="none" strike="noStrike" kern="1200" cap="none" spc="0" normalizeH="0" baseline="0" noProof="0" dirty="0">
                <a:ln w="0"/>
                <a:solidFill>
                  <a:srgbClr val="788EAC"/>
                </a:solidFill>
                <a:effectLst>
                  <a:outerShdw blurRad="38100" dist="19050" dir="2700000" algn="tl" rotWithShape="0">
                    <a:prstClr val="black">
                      <a:alpha val="40000"/>
                    </a:prstClr>
                  </a:outerShdw>
                </a:effectLst>
                <a:uLnTx/>
                <a:uFillTx/>
                <a:latin typeface="黑体" panose="02010609060101010101" charset="-122"/>
                <a:ea typeface="黑体" panose="02010609060101010101" charset="-122"/>
                <a:cs typeface="+mn-cs"/>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5280" y="486410"/>
            <a:ext cx="278765" cy="541655"/>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624681" y="527061"/>
            <a:ext cx="1402080" cy="460375"/>
          </a:xfrm>
          <a:prstGeom prst="rect">
            <a:avLst/>
          </a:prstGeom>
          <a:noFill/>
        </p:spPr>
        <p:txBody>
          <a:bodyPr wrap="none" rtlCol="0">
            <a:spAutoFit/>
          </a:bodyPr>
          <a:lstStyle/>
          <a:p>
            <a:pPr algn="l"/>
            <a:r>
              <a:rPr lang="zh-CN" altLang="en-US" sz="2400" b="1" dirty="0">
                <a:solidFill>
                  <a:srgbClr val="7188A8"/>
                </a:solidFill>
                <a:cs typeface="+mn-ea"/>
                <a:sym typeface="+mn-lt"/>
              </a:rPr>
              <a:t>补充</a:t>
            </a:r>
            <a:r>
              <a:rPr lang="zh-CN" altLang="en-US" sz="2400" b="1" dirty="0">
                <a:solidFill>
                  <a:srgbClr val="7188A8"/>
                </a:solidFill>
                <a:cs typeface="+mn-ea"/>
                <a:sym typeface="+mn-lt"/>
              </a:rPr>
              <a:t>知识</a:t>
            </a:r>
            <a:endParaRPr lang="zh-CN" altLang="en-US" sz="2400" b="1" dirty="0">
              <a:solidFill>
                <a:srgbClr val="7188A8"/>
              </a:solidFill>
              <a:cs typeface="+mn-ea"/>
              <a:sym typeface="+mn-lt"/>
            </a:endParaRPr>
          </a:p>
        </p:txBody>
      </p:sp>
      <p:sp>
        <p:nvSpPr>
          <p:cNvPr id="14" name="文本框 13"/>
          <p:cNvSpPr txBox="1"/>
          <p:nvPr>
            <p:custDataLst>
              <p:tags r:id="rId1"/>
            </p:custDataLst>
          </p:nvPr>
        </p:nvSpPr>
        <p:spPr>
          <a:xfrm>
            <a:off x="1477010" y="1355725"/>
            <a:ext cx="9142095" cy="4861560"/>
          </a:xfrm>
          <a:prstGeom prst="rect">
            <a:avLst/>
          </a:prstGeom>
          <a:noFill/>
          <a:ln w="28575">
            <a:solidFill>
              <a:srgbClr val="96C0E9"/>
            </a:solidFill>
          </a:ln>
          <a:extLst>
            <a:ext uri="{909E8E84-426E-40DD-AFC4-6F175D3DCCD1}">
              <a14:hiddenFill xmlns:a14="http://schemas.microsoft.com/office/drawing/2010/main">
                <a:gradFill>
                  <a:gsLst>
                    <a:gs pos="2000">
                      <a:srgbClr val="CDFBCD"/>
                    </a:gs>
                    <a:gs pos="67000">
                      <a:srgbClr val="72D773"/>
                    </a:gs>
                    <a:gs pos="98000">
                      <a:srgbClr val="72D673"/>
                    </a:gs>
                    <a:gs pos="35000">
                      <a:srgbClr val="A9E4A9"/>
                    </a:gs>
                  </a:gsLst>
                  <a:lin ang="16200000" scaled="0"/>
                </a:gradFill>
              </a14:hiddenFill>
            </a:ext>
          </a:extLst>
        </p:spPr>
        <p:txBody>
          <a:bodyPr wrap="square" rtlCol="0" anchor="t">
            <a:spAutoFit/>
          </a:bodyPr>
          <a:p>
            <a:pPr indent="0" fontAlgn="auto">
              <a:lnSpc>
                <a:spcPct val="150000"/>
              </a:lnSpc>
              <a:spcBef>
                <a:spcPts val="1200"/>
              </a:spcBef>
              <a:spcAft>
                <a:spcPts val="1200"/>
              </a:spcAft>
            </a:pPr>
            <a:r>
              <a:rPr lang="en-US" altLang="zh-CN"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1. </a:t>
            </a:r>
            <a:r>
              <a:rPr sz="2000">
                <a:latin typeface="Times New Roman" panose="02020603050405020304" charset="0"/>
                <a:ea typeface="华文中宋" panose="02010600040101010101" charset="-122"/>
                <a:cs typeface="Times New Roman" panose="02020603050405020304" charset="0"/>
                <a:sym typeface="+mn-ea"/>
              </a:rPr>
              <a:t>在</a:t>
            </a:r>
            <a:r>
              <a:rPr lang="en-US" sz="2000">
                <a:latin typeface="Times New Roman" panose="02020603050405020304" charset="0"/>
                <a:ea typeface="华文中宋" panose="02010600040101010101" charset="-122"/>
                <a:cs typeface="Times New Roman" panose="02020603050405020304" charset="0"/>
                <a:sym typeface="+mn-ea"/>
              </a:rPr>
              <a:t> </a:t>
            </a:r>
            <a:r>
              <a:rPr sz="2000">
                <a:latin typeface="Times New Roman" panose="02020603050405020304" charset="0"/>
                <a:ea typeface="华文中宋" panose="02010600040101010101" charset="-122"/>
                <a:cs typeface="Times New Roman" panose="02020603050405020304" charset="0"/>
                <a:sym typeface="+mn-ea"/>
              </a:rPr>
              <a:t>C</a:t>
            </a:r>
            <a:r>
              <a:rPr lang="en-US" sz="2000">
                <a:latin typeface="Times New Roman" panose="02020603050405020304" charset="0"/>
                <a:ea typeface="华文中宋" panose="02010600040101010101" charset="-122"/>
                <a:cs typeface="Times New Roman" panose="02020603050405020304" charset="0"/>
                <a:sym typeface="+mn-ea"/>
              </a:rPr>
              <a:t> </a:t>
            </a:r>
            <a:r>
              <a:rPr sz="2000">
                <a:latin typeface="Times New Roman" panose="02020603050405020304" charset="0"/>
                <a:ea typeface="华文中宋" panose="02010600040101010101" charset="-122"/>
                <a:cs typeface="Times New Roman" panose="02020603050405020304" charset="0"/>
                <a:sym typeface="+mn-ea"/>
              </a:rPr>
              <a:t>语言中，常量</a:t>
            </a:r>
            <a:r>
              <a:rPr lang="zh-CN" sz="2000">
                <a:latin typeface="Times New Roman" panose="02020603050405020304" charset="0"/>
                <a:ea typeface="华文中宋" panose="02010600040101010101" charset="-122"/>
                <a:cs typeface="Times New Roman" panose="02020603050405020304" charset="0"/>
                <a:sym typeface="+mn-ea"/>
              </a:rPr>
              <a:t>（</a:t>
            </a:r>
            <a:r>
              <a:rPr sz="2000">
                <a:latin typeface="Times New Roman" panose="02020603050405020304" charset="0"/>
                <a:ea typeface="华文中宋" panose="02010600040101010101" charset="-122"/>
                <a:cs typeface="Times New Roman" panose="02020603050405020304" charset="0"/>
                <a:sym typeface="+mn-ea"/>
              </a:rPr>
              <a:t>使用</a:t>
            </a:r>
            <a:r>
              <a:rPr lang="en-US" sz="2000">
                <a:latin typeface="Times New Roman" panose="02020603050405020304" charset="0"/>
                <a:ea typeface="华文中宋" panose="02010600040101010101" charset="-122"/>
                <a:cs typeface="Times New Roman" panose="02020603050405020304" charset="0"/>
                <a:sym typeface="+mn-ea"/>
              </a:rPr>
              <a:t> </a:t>
            </a:r>
            <a:r>
              <a:rPr sz="2000">
                <a:latin typeface="Times New Roman" panose="02020603050405020304" charset="0"/>
                <a:ea typeface="华文中宋" panose="02010600040101010101" charset="-122"/>
                <a:cs typeface="Times New Roman" panose="02020603050405020304" charset="0"/>
                <a:sym typeface="+mn-ea"/>
              </a:rPr>
              <a:t>const</a:t>
            </a:r>
            <a:r>
              <a:rPr lang="en-US" sz="2000">
                <a:latin typeface="Times New Roman" panose="02020603050405020304" charset="0"/>
                <a:ea typeface="华文中宋" panose="02010600040101010101" charset="-122"/>
                <a:cs typeface="Times New Roman" panose="02020603050405020304" charset="0"/>
                <a:sym typeface="+mn-ea"/>
              </a:rPr>
              <a:t> </a:t>
            </a:r>
            <a:r>
              <a:rPr sz="2000">
                <a:latin typeface="Times New Roman" panose="02020603050405020304" charset="0"/>
                <a:ea typeface="华文中宋" panose="02010600040101010101" charset="-122"/>
                <a:cs typeface="Times New Roman" panose="02020603050405020304" charset="0"/>
                <a:sym typeface="+mn-ea"/>
              </a:rPr>
              <a:t>关键字定义的变量</a:t>
            </a:r>
            <a:r>
              <a:rPr lang="zh-CN" sz="2000">
                <a:latin typeface="Times New Roman" panose="02020603050405020304" charset="0"/>
                <a:ea typeface="华文中宋" panose="02010600040101010101" charset="-122"/>
                <a:cs typeface="Times New Roman" panose="02020603050405020304" charset="0"/>
                <a:sym typeface="+mn-ea"/>
              </a:rPr>
              <a:t>）</a:t>
            </a:r>
            <a:r>
              <a:rPr sz="2000">
                <a:latin typeface="Times New Roman" panose="02020603050405020304" charset="0"/>
                <a:ea typeface="华文中宋" panose="02010600040101010101" charset="-122"/>
                <a:cs typeface="Times New Roman" panose="02020603050405020304" charset="0"/>
                <a:sym typeface="+mn-ea"/>
              </a:rPr>
              <a:t>通常不会被存储在运行栈上，而是在编译时被直接替换为其常量值。但这也取决于编译器的实现和优化。</a:t>
            </a:r>
            <a:endParaRPr sz="2000">
              <a:latin typeface="Times New Roman" panose="02020603050405020304" charset="0"/>
              <a:ea typeface="华文中宋" panose="02010600040101010101" charset="-122"/>
              <a:cs typeface="Times New Roman" panose="02020603050405020304" charset="0"/>
              <a:sym typeface="+mn-ea"/>
            </a:endParaRPr>
          </a:p>
          <a:p>
            <a:pPr indent="0" fontAlgn="auto">
              <a:lnSpc>
                <a:spcPct val="150000"/>
              </a:lnSpc>
              <a:spcBef>
                <a:spcPts val="1200"/>
              </a:spcBef>
              <a:spcAft>
                <a:spcPts val="1200"/>
              </a:spcAft>
            </a:pPr>
            <a:r>
              <a:rPr lang="en-US" altLang="zh-CN"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2. </a:t>
            </a:r>
            <a:r>
              <a:rPr lang="zh-CN" altLang="en-US"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C</a:t>
            </a:r>
            <a:r>
              <a:rPr lang="en-US" altLang="zh-CN"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 </a:t>
            </a:r>
            <a:r>
              <a:rPr lang="zh-CN" altLang="en-US"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语言的运行栈不叫活动记录，而是叫</a:t>
            </a:r>
            <a:r>
              <a:rPr lang="zh-CN" altLang="en-US"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“栈帧”。栈帧的组成不包括</a:t>
            </a:r>
            <a:r>
              <a:rPr lang="en-US" altLang="zh-CN"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 </a:t>
            </a:r>
            <a:r>
              <a:rPr lang="zh-CN" altLang="en-US"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display区和数组模板等，但局部变量区、返回值等也是必不可少的。另外，C语言的栈帧也必须包括其</a:t>
            </a:r>
            <a:r>
              <a:rPr lang="en-US" altLang="zh-CN"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 </a:t>
            </a:r>
            <a:r>
              <a:rPr lang="zh-CN" altLang="en-US"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caller</a:t>
            </a:r>
            <a:r>
              <a:rPr lang="en-US" altLang="zh-CN"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 </a:t>
            </a:r>
            <a:r>
              <a:rPr lang="zh-CN" altLang="en-US"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的栈帧基地址，以便从调用中返回。</a:t>
            </a:r>
            <a:endParaRPr lang="zh-CN" altLang="en-US"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endParaRPr>
          </a:p>
          <a:p>
            <a:pPr indent="0" fontAlgn="auto">
              <a:lnSpc>
                <a:spcPct val="150000"/>
              </a:lnSpc>
              <a:spcBef>
                <a:spcPts val="1200"/>
              </a:spcBef>
              <a:spcAft>
                <a:spcPts val="1200"/>
              </a:spcAft>
            </a:pPr>
            <a:r>
              <a:rPr lang="en-US" altLang="zh-CN"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3. </a:t>
            </a:r>
            <a:r>
              <a:rPr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数组</a:t>
            </a:r>
            <a:r>
              <a:rPr lang="zh-CN" altLang="en-US"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a:t>
            </a:r>
            <a:r>
              <a:rPr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模板</a:t>
            </a:r>
            <a:r>
              <a:rPr lang="zh-CN" altLang="en-US"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”是课本上的术语，目的是计算数组元素距离首地址的偏移量（比如在这个习题中</a:t>
            </a:r>
            <a:r>
              <a:rPr lang="en-US" altLang="zh-CN"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 ten </a:t>
            </a:r>
            <a:r>
              <a:rPr lang="zh-CN" altLang="en-US"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的值实际上会被拷贝到数组模板中）。邵老师</a:t>
            </a:r>
            <a:r>
              <a:rPr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之前</a:t>
            </a:r>
            <a:r>
              <a:rPr lang="zh-CN"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可能</a:t>
            </a:r>
            <a:r>
              <a:rPr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用过</a:t>
            </a:r>
            <a:r>
              <a:rPr lang="zh-CN" altLang="en-US"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a:t>
            </a:r>
            <a:r>
              <a:rPr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信息向量</a:t>
            </a:r>
            <a:r>
              <a:rPr lang="zh-CN" altLang="en-US"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”、“内</a:t>
            </a:r>
            <a:r>
              <a:rPr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情向量</a:t>
            </a:r>
            <a:r>
              <a:rPr lang="zh-CN" altLang="en-US"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a:t>
            </a:r>
            <a:r>
              <a:rPr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等术语，都是一个意思。考试中如果遇到，建议统一使用</a:t>
            </a:r>
            <a:r>
              <a:rPr lang="zh-CN" altLang="en-US"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a:t>
            </a:r>
            <a:r>
              <a:rPr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模板</a:t>
            </a:r>
            <a:r>
              <a:rPr lang="zh-CN" altLang="en-US"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a:t>
            </a:r>
            <a:r>
              <a:rPr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一词</a:t>
            </a:r>
            <a:r>
              <a:rPr lang="zh-CN"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a:t>
            </a:r>
            <a:endParaRPr lang="zh-CN"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5280" y="486410"/>
            <a:ext cx="278765" cy="541655"/>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624681" y="527061"/>
            <a:ext cx="7498080" cy="460375"/>
          </a:xfrm>
          <a:prstGeom prst="rect">
            <a:avLst/>
          </a:prstGeom>
          <a:noFill/>
        </p:spPr>
        <p:txBody>
          <a:bodyPr wrap="none" rtlCol="0">
            <a:spAutoFit/>
          </a:bodyPr>
          <a:lstStyle/>
          <a:p>
            <a:pPr algn="l"/>
            <a:r>
              <a:rPr lang="zh-CN" altLang="en-US" sz="2400" b="1" dirty="0">
                <a:solidFill>
                  <a:srgbClr val="7188A8"/>
                </a:solidFill>
                <a:cs typeface="+mn-ea"/>
                <a:sym typeface="+mn-lt"/>
              </a:rPr>
              <a:t>习题精讲</a:t>
            </a:r>
            <a:r>
              <a:rPr lang="en-US" altLang="zh-CN" sz="2400" b="1" dirty="0">
                <a:solidFill>
                  <a:srgbClr val="7188A8"/>
                </a:solidFill>
                <a:cs typeface="+mn-ea"/>
                <a:sym typeface="+mn-lt"/>
              </a:rPr>
              <a:t>——</a:t>
            </a:r>
            <a:r>
              <a:rPr lang="zh-CN" altLang="en-US" sz="2400" b="1" dirty="0">
                <a:solidFill>
                  <a:srgbClr val="7188A8"/>
                </a:solidFill>
                <a:cs typeface="+mn-ea"/>
                <a:sym typeface="+mn-lt"/>
              </a:rPr>
              <a:t>符号串翻译文法（主要是添加动作</a:t>
            </a:r>
            <a:r>
              <a:rPr lang="zh-CN" altLang="en-US" sz="2400" b="1" dirty="0">
                <a:solidFill>
                  <a:srgbClr val="7188A8"/>
                </a:solidFill>
                <a:cs typeface="+mn-ea"/>
                <a:sym typeface="+mn-lt"/>
              </a:rPr>
              <a:t>符号）</a:t>
            </a:r>
            <a:endParaRPr lang="zh-CN" altLang="en-US" sz="2400" b="1" dirty="0">
              <a:solidFill>
                <a:srgbClr val="7188A8"/>
              </a:solidFill>
              <a:cs typeface="+mn-ea"/>
              <a:sym typeface="+mn-lt"/>
            </a:endParaRPr>
          </a:p>
        </p:txBody>
      </p:sp>
      <p:sp>
        <p:nvSpPr>
          <p:cNvPr id="3" name="文本框 2"/>
          <p:cNvSpPr txBox="1"/>
          <p:nvPr/>
        </p:nvSpPr>
        <p:spPr>
          <a:xfrm>
            <a:off x="894715" y="925195"/>
            <a:ext cx="10788015" cy="1636395"/>
          </a:xfrm>
          <a:prstGeom prst="rect">
            <a:avLst/>
          </a:prstGeom>
          <a:noFill/>
        </p:spPr>
        <p:txBody>
          <a:bodyPr wrap="square" rtlCol="0" anchor="t">
            <a:noAutofit/>
          </a:bodyPr>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P166: 2． 构造一符号串翻译文法，它将接受由 0 和 1 组成的任意输入符号串，并产生下面的输出符号串：</a:t>
            </a:r>
            <a:endParaRPr lang="en-US" altLang="zh-CN" sz="2000">
              <a:latin typeface="Times New Roman" panose="02020603050405020304" charset="0"/>
              <a:ea typeface="华文中宋" panose="02010600040101010101" charset="-122"/>
              <a:cs typeface="Times New Roman" panose="02020603050405020304" charset="0"/>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(1) 输入符号串倒置; (2) 空符号串 </a:t>
            </a:r>
            <a:r>
              <a:rPr lang="en-US" altLang="zh-CN" sz="2000">
                <a:latin typeface="Times New Roman" panose="02020603050405020304" charset="0"/>
                <a:ea typeface="华文中宋" panose="02010600040101010101" charset="-122"/>
                <a:cs typeface="Times New Roman" panose="02020603050405020304" charset="0"/>
                <a:sym typeface="Symbol" panose="05050102010706020507" pitchFamily="18" charset="2"/>
              </a:rPr>
              <a:t> ; </a:t>
            </a:r>
            <a:r>
              <a:rPr lang="en-US" altLang="zh-CN" sz="2000">
                <a:latin typeface="Times New Roman" panose="02020603050405020304" charset="0"/>
                <a:ea typeface="华文中宋" panose="02010600040101010101" charset="-122"/>
                <a:cs typeface="Times New Roman" panose="02020603050405020304" charset="0"/>
                <a:sym typeface="+mn-ea"/>
              </a:rPr>
              <a:t>(3)  输入符号串本身; (4) 符号串 0</a:t>
            </a:r>
            <a:r>
              <a:rPr lang="en-US" altLang="zh-CN" sz="2000" baseline="30000">
                <a:latin typeface="Times New Roman" panose="02020603050405020304" charset="0"/>
                <a:ea typeface="华文中宋" panose="02010600040101010101" charset="-122"/>
                <a:cs typeface="Times New Roman" panose="02020603050405020304" charset="0"/>
                <a:sym typeface="+mn-ea"/>
              </a:rPr>
              <a:t>n</a:t>
            </a:r>
            <a:r>
              <a:rPr lang="en-US" altLang="zh-CN" sz="2000">
                <a:latin typeface="Times New Roman" panose="02020603050405020304" charset="0"/>
                <a:ea typeface="华文中宋" panose="02010600040101010101" charset="-122"/>
                <a:cs typeface="Times New Roman" panose="02020603050405020304" charset="0"/>
                <a:sym typeface="+mn-ea"/>
              </a:rPr>
              <a:t>1</a:t>
            </a:r>
            <a:r>
              <a:rPr lang="en-US" altLang="zh-CN" sz="2000" baseline="30000">
                <a:latin typeface="Times New Roman" panose="02020603050405020304" charset="0"/>
                <a:ea typeface="华文中宋" panose="02010600040101010101" charset="-122"/>
                <a:cs typeface="Times New Roman" panose="02020603050405020304" charset="0"/>
                <a:sym typeface="+mn-ea"/>
              </a:rPr>
              <a:t>m</a:t>
            </a:r>
            <a:endParaRPr lang="en-US" altLang="zh-CN" sz="2000">
              <a:latin typeface="Times New Roman" panose="02020603050405020304" charset="0"/>
              <a:ea typeface="华文中宋" panose="02010600040101010101" charset="-122"/>
              <a:cs typeface="Times New Roman" panose="02020603050405020304" charset="0"/>
            </a:endParaRPr>
          </a:p>
          <a:p>
            <a:pPr fontAlgn="auto">
              <a:lnSpc>
                <a:spcPct val="150000"/>
              </a:lnSpc>
            </a:pPr>
            <a:endParaRPr lang="zh-CN" altLang="en-US" sz="2000">
              <a:latin typeface="Times New Roman" panose="02020603050405020304" charset="0"/>
              <a:ea typeface="华文中宋" panose="02010600040101010101" charset="-122"/>
              <a:cs typeface="Times New Roman" panose="02020603050405020304" charset="0"/>
              <a:sym typeface="+mn-ea"/>
            </a:endParaRPr>
          </a:p>
        </p:txBody>
      </p:sp>
      <p:sp>
        <p:nvSpPr>
          <p:cNvPr id="10" name="文本框 9"/>
          <p:cNvSpPr txBox="1"/>
          <p:nvPr>
            <p:custDataLst>
              <p:tags r:id="rId1"/>
            </p:custDataLst>
          </p:nvPr>
        </p:nvSpPr>
        <p:spPr>
          <a:xfrm>
            <a:off x="5941695" y="2561590"/>
            <a:ext cx="5702300" cy="3399155"/>
          </a:xfrm>
          <a:prstGeom prst="rect">
            <a:avLst/>
          </a:prstGeom>
          <a:noFill/>
        </p:spPr>
        <p:txBody>
          <a:bodyPr wrap="square" rtlCol="0" anchor="t">
            <a:noAutofit/>
          </a:bodyPr>
          <a:p>
            <a:pPr indent="0" fontAlgn="auto">
              <a:lnSpc>
                <a:spcPct val="150000"/>
              </a:lnSpc>
            </a:pPr>
            <a:r>
              <a:rPr lang="zh-CN" altLang="en-US" sz="2400" b="1">
                <a:solidFill>
                  <a:srgbClr val="FF0000"/>
                </a:solidFill>
                <a:ea typeface="楷体_GB2312" pitchFamily="49" charset="-122"/>
                <a:sym typeface="+mn-ea"/>
              </a:rPr>
              <a:t>常见错误</a:t>
            </a:r>
            <a:endParaRPr lang="zh-CN" altLang="en-US" sz="2400">
              <a:ea typeface="楷体_GB2312" pitchFamily="49" charset="-122"/>
            </a:endParaRPr>
          </a:p>
          <a:p>
            <a:pPr marL="342900" indent="-342900" fontAlgn="auto">
              <a:lnSpc>
                <a:spcPct val="150000"/>
              </a:lnSpc>
              <a:buAutoNum type="arabicPeriod"/>
            </a:pPr>
            <a:r>
              <a:rPr lang="zh-CN" altLang="zh-CN" dirty="0">
                <a:effectLst/>
                <a:ea typeface="等线" panose="02010600030101010101" pitchFamily="2" charset="-122"/>
                <a:cs typeface="Times New Roman" panose="02020603050405020304" charset="0"/>
                <a:sym typeface="+mn-ea"/>
              </a:rPr>
              <a:t>有同学写的文法推不出空符号串（没有</a:t>
            </a:r>
            <a:r>
              <a:rPr lang="en-US" altLang="zh-CN" dirty="0">
                <a:effectLst/>
                <a:ea typeface="等线" panose="02010600030101010101" pitchFamily="2" charset="-122"/>
                <a:cs typeface="Times New Roman" panose="02020603050405020304" charset="0"/>
                <a:sym typeface="+mn-ea"/>
              </a:rPr>
              <a:t> </a:t>
            </a:r>
            <a:r>
              <a:rPr lang="zh-CN" altLang="zh-CN" dirty="0">
                <a:effectLst/>
                <a:ea typeface="等线" panose="02010600030101010101" pitchFamily="2" charset="-122"/>
                <a:cs typeface="Times New Roman" panose="02020603050405020304" charset="0"/>
                <a:sym typeface="+mn-ea"/>
              </a:rPr>
              <a:t>ε</a:t>
            </a:r>
            <a:r>
              <a:rPr lang="en-US" altLang="zh-CN" dirty="0">
                <a:effectLst/>
                <a:ea typeface="等线" panose="02010600030101010101" pitchFamily="2" charset="-122"/>
                <a:cs typeface="Times New Roman" panose="02020603050405020304" charset="0"/>
                <a:sym typeface="+mn-ea"/>
              </a:rPr>
              <a:t> </a:t>
            </a:r>
            <a:r>
              <a:rPr lang="zh-CN" altLang="zh-CN" dirty="0">
                <a:effectLst/>
                <a:ea typeface="等线" panose="02010600030101010101" pitchFamily="2" charset="-122"/>
                <a:cs typeface="Times New Roman" panose="02020603050405020304" charset="0"/>
                <a:sym typeface="+mn-ea"/>
              </a:rPr>
              <a:t>终结符）</a:t>
            </a:r>
            <a:endParaRPr lang="zh-CN" altLang="zh-CN" dirty="0">
              <a:effectLst/>
              <a:ea typeface="等线" panose="02010600030101010101" pitchFamily="2" charset="-122"/>
              <a:cs typeface="Times New Roman" panose="02020603050405020304" charset="0"/>
              <a:sym typeface="+mn-ea"/>
            </a:endParaRPr>
          </a:p>
          <a:p>
            <a:pPr marL="342900" indent="-342900" fontAlgn="auto">
              <a:lnSpc>
                <a:spcPct val="150000"/>
              </a:lnSpc>
              <a:buAutoNum type="arabicPeriod"/>
            </a:pPr>
            <a:r>
              <a:rPr lang="zh-CN" altLang="zh-CN" dirty="0">
                <a:effectLst/>
                <a:ea typeface="等线" panose="02010600030101010101" pitchFamily="2" charset="-122"/>
                <a:cs typeface="Times New Roman" panose="02020603050405020304" charset="0"/>
                <a:sym typeface="+mn-ea"/>
              </a:rPr>
              <a:t>很多同学多写了</a:t>
            </a:r>
            <a:r>
              <a:rPr lang="en-US" altLang="zh-CN" dirty="0">
                <a:effectLst/>
                <a:ea typeface="等线" panose="02010600030101010101" pitchFamily="2" charset="-122"/>
                <a:cs typeface="Times New Roman" panose="02020603050405020304" charset="0"/>
                <a:sym typeface="+mn-ea"/>
              </a:rPr>
              <a:t> @</a:t>
            </a:r>
            <a:r>
              <a:rPr lang="en-US" altLang="zh-CN" dirty="0">
                <a:effectLst/>
                <a:ea typeface="等线" panose="02010600030101010101" pitchFamily="2" charset="-122"/>
                <a:cs typeface="Times New Roman" panose="02020603050405020304" charset="0"/>
                <a:sym typeface="+mn-ea"/>
              </a:rPr>
              <a:t> </a:t>
            </a:r>
            <a:r>
              <a:rPr lang="zh-CN" altLang="zh-CN" dirty="0">
                <a:effectLst/>
                <a:ea typeface="等线" panose="02010600030101010101" pitchFamily="2" charset="-122"/>
                <a:cs typeface="Times New Roman" panose="02020603050405020304" charset="0"/>
                <a:sym typeface="+mn-ea"/>
              </a:rPr>
              <a:t>ε</a:t>
            </a:r>
            <a:r>
              <a:rPr lang="en-US" altLang="zh-CN" dirty="0">
                <a:effectLst/>
                <a:ea typeface="等线" panose="02010600030101010101" pitchFamily="2" charset="-122"/>
                <a:cs typeface="Times New Roman" panose="02020603050405020304" charset="0"/>
                <a:sym typeface="+mn-ea"/>
              </a:rPr>
              <a:t> </a:t>
            </a:r>
            <a:r>
              <a:rPr lang="zh-CN" altLang="en-US" dirty="0">
                <a:effectLst/>
                <a:ea typeface="等线" panose="02010600030101010101" pitchFamily="2" charset="-122"/>
                <a:cs typeface="Times New Roman" panose="02020603050405020304" charset="0"/>
                <a:sym typeface="+mn-ea"/>
              </a:rPr>
              <a:t>，这里必须要强调，</a:t>
            </a:r>
            <a:r>
              <a:rPr lang="zh-CN" altLang="en-US" b="1" dirty="0">
                <a:solidFill>
                  <a:srgbClr val="FF0000"/>
                </a:solidFill>
                <a:effectLst/>
                <a:ea typeface="等线" panose="02010600030101010101" pitchFamily="2" charset="-122"/>
                <a:cs typeface="Times New Roman" panose="02020603050405020304" charset="0"/>
                <a:sym typeface="+mn-ea"/>
              </a:rPr>
              <a:t>空符号串</a:t>
            </a:r>
            <a:r>
              <a:rPr lang="en-US" altLang="zh-CN" b="1" dirty="0">
                <a:solidFill>
                  <a:srgbClr val="FF0000"/>
                </a:solidFill>
                <a:effectLst/>
                <a:ea typeface="等线" panose="02010600030101010101" pitchFamily="2" charset="-122"/>
                <a:cs typeface="Times New Roman" panose="02020603050405020304" charset="0"/>
                <a:sym typeface="+mn-ea"/>
              </a:rPr>
              <a:t> </a:t>
            </a:r>
            <a:r>
              <a:rPr lang="zh-CN" altLang="zh-CN" b="1" dirty="0">
                <a:solidFill>
                  <a:srgbClr val="FF0000"/>
                </a:solidFill>
                <a:effectLst/>
                <a:ea typeface="等线" panose="02010600030101010101" pitchFamily="2" charset="-122"/>
                <a:cs typeface="Times New Roman" panose="02020603050405020304" charset="0"/>
                <a:sym typeface="+mn-ea"/>
              </a:rPr>
              <a:t>ε</a:t>
            </a:r>
            <a:r>
              <a:rPr lang="en-US" altLang="zh-CN" b="1" dirty="0">
                <a:solidFill>
                  <a:srgbClr val="FF0000"/>
                </a:solidFill>
                <a:effectLst/>
                <a:ea typeface="等线" panose="02010600030101010101" pitchFamily="2" charset="-122"/>
                <a:cs typeface="Times New Roman" panose="02020603050405020304" charset="0"/>
                <a:sym typeface="+mn-ea"/>
              </a:rPr>
              <a:t> </a:t>
            </a:r>
            <a:r>
              <a:rPr lang="zh-CN" altLang="en-US" b="1" dirty="0">
                <a:solidFill>
                  <a:srgbClr val="FF0000"/>
                </a:solidFill>
                <a:effectLst/>
                <a:ea typeface="等线" panose="02010600030101010101" pitchFamily="2" charset="-122"/>
                <a:cs typeface="Times New Roman" panose="02020603050405020304" charset="0"/>
                <a:sym typeface="+mn-ea"/>
              </a:rPr>
              <a:t>不需要打印！</a:t>
            </a:r>
            <a:endParaRPr lang="zh-CN" altLang="zh-CN" dirty="0">
              <a:effectLst/>
              <a:ea typeface="等线" panose="02010600030101010101" pitchFamily="2" charset="-122"/>
              <a:cs typeface="Times New Roman" panose="02020603050405020304" charset="0"/>
              <a:sym typeface="+mn-ea"/>
            </a:endParaRPr>
          </a:p>
          <a:p>
            <a:pPr marL="342900" indent="-342900" fontAlgn="auto">
              <a:lnSpc>
                <a:spcPct val="150000"/>
              </a:lnSpc>
              <a:buAutoNum type="arabicPeriod"/>
            </a:pPr>
            <a:r>
              <a:rPr lang="zh-CN" altLang="zh-CN" dirty="0">
                <a:effectLst/>
                <a:ea typeface="等线" panose="02010600030101010101" pitchFamily="2" charset="-122"/>
                <a:cs typeface="Times New Roman" panose="02020603050405020304" charset="0"/>
                <a:sym typeface="+mn-ea"/>
              </a:rPr>
              <a:t>有同学在第</a:t>
            </a:r>
            <a:r>
              <a:rPr lang="en-US" altLang="zh-CN" dirty="0">
                <a:effectLst/>
                <a:ea typeface="等线" panose="02010600030101010101" pitchFamily="2" charset="-122"/>
                <a:cs typeface="Times New Roman" panose="02020603050405020304" charset="0"/>
                <a:sym typeface="+mn-ea"/>
              </a:rPr>
              <a:t> (2) </a:t>
            </a:r>
            <a:r>
              <a:rPr lang="zh-CN" altLang="zh-CN" dirty="0">
                <a:effectLst/>
                <a:ea typeface="等线" panose="02010600030101010101" pitchFamily="2" charset="-122"/>
                <a:cs typeface="Times New Roman" panose="02020603050405020304" charset="0"/>
                <a:sym typeface="+mn-ea"/>
              </a:rPr>
              <a:t>问写了一个只能推出</a:t>
            </a:r>
            <a:r>
              <a:rPr lang="en-US" altLang="zh-CN" dirty="0">
                <a:effectLst/>
                <a:ea typeface="等线" panose="02010600030101010101" pitchFamily="2" charset="-122"/>
                <a:cs typeface="Times New Roman" panose="02020603050405020304" charset="0"/>
                <a:sym typeface="+mn-ea"/>
              </a:rPr>
              <a:t> </a:t>
            </a:r>
            <a:r>
              <a:rPr lang="zh-CN" altLang="zh-CN" dirty="0">
                <a:effectLst/>
                <a:ea typeface="等线" panose="02010600030101010101" pitchFamily="2" charset="-122"/>
                <a:cs typeface="Times New Roman" panose="02020603050405020304" charset="0"/>
                <a:sym typeface="+mn-ea"/>
              </a:rPr>
              <a:t>ε</a:t>
            </a:r>
            <a:r>
              <a:rPr lang="en-US" altLang="zh-CN" dirty="0">
                <a:effectLst/>
                <a:ea typeface="等线" panose="02010600030101010101" pitchFamily="2" charset="-122"/>
                <a:cs typeface="Times New Roman" panose="02020603050405020304" charset="0"/>
                <a:sym typeface="+mn-ea"/>
              </a:rPr>
              <a:t> </a:t>
            </a:r>
            <a:r>
              <a:rPr lang="zh-CN" altLang="zh-CN" dirty="0">
                <a:effectLst/>
                <a:ea typeface="等线" panose="02010600030101010101" pitchFamily="2" charset="-122"/>
                <a:cs typeface="Times New Roman" panose="02020603050405020304" charset="0"/>
                <a:sym typeface="+mn-ea"/>
              </a:rPr>
              <a:t>的文法，忽视了需要</a:t>
            </a:r>
            <a:r>
              <a:rPr lang="zh-CN" altLang="zh-CN" dirty="0">
                <a:effectLst/>
                <a:ea typeface="等线" panose="02010600030101010101" pitchFamily="2" charset="-122"/>
                <a:cs typeface="Times New Roman" panose="02020603050405020304" charset="0"/>
                <a:sym typeface="+mn-ea"/>
              </a:rPr>
              <a:t>接受由 0 和 1 组成的任意输入符号串</a:t>
            </a:r>
            <a:endParaRPr lang="zh-CN" altLang="zh-CN" dirty="0">
              <a:effectLst/>
              <a:ea typeface="等线" panose="02010600030101010101" pitchFamily="2" charset="-122"/>
              <a:cs typeface="Times New Roman" panose="02020603050405020304" charset="0"/>
              <a:sym typeface="+mn-ea"/>
            </a:endParaRPr>
          </a:p>
          <a:p>
            <a:pPr marL="342900" indent="-342900" fontAlgn="auto">
              <a:lnSpc>
                <a:spcPct val="150000"/>
              </a:lnSpc>
              <a:buAutoNum type="arabicPeriod"/>
            </a:pPr>
            <a:r>
              <a:rPr lang="zh-CN" altLang="en-US">
                <a:solidFill>
                  <a:schemeClr val="tx1">
                    <a:lumMod val="85000"/>
                    <a:lumOff val="15000"/>
                  </a:schemeClr>
                </a:solidFill>
                <a:latin typeface="Times New Roman" panose="02020603050405020304" charset="0"/>
                <a:ea typeface="等线" panose="02010600030101010101" pitchFamily="2" charset="-122"/>
                <a:cs typeface="Times New Roman" panose="02020603050405020304" charset="0"/>
                <a:sym typeface="+mn-ea"/>
              </a:rPr>
              <a:t>有同学完全不理解第</a:t>
            </a:r>
            <a:r>
              <a:rPr lang="en-US" altLang="zh-CN" dirty="0">
                <a:effectLst/>
                <a:ea typeface="等线" panose="02010600030101010101" pitchFamily="2" charset="-122"/>
                <a:cs typeface="Times New Roman" panose="02020603050405020304" charset="0"/>
                <a:sym typeface="+mn-ea"/>
              </a:rPr>
              <a:t> (4) </a:t>
            </a:r>
            <a:r>
              <a:rPr lang="zh-CN" altLang="zh-CN" dirty="0">
                <a:effectLst/>
                <a:ea typeface="等线" panose="02010600030101010101" pitchFamily="2" charset="-122"/>
                <a:cs typeface="Times New Roman" panose="02020603050405020304" charset="0"/>
                <a:sym typeface="+mn-ea"/>
              </a:rPr>
              <a:t>问</a:t>
            </a:r>
            <a:endParaRPr lang="zh-CN" altLang="en-US">
              <a:solidFill>
                <a:schemeClr val="tx1">
                  <a:lumMod val="85000"/>
                  <a:lumOff val="15000"/>
                </a:schemeClr>
              </a:solidFill>
              <a:latin typeface="Times New Roman" panose="02020603050405020304" charset="0"/>
              <a:ea typeface="等线" panose="02010600030101010101" pitchFamily="2" charset="-122"/>
              <a:cs typeface="Times New Roman" panose="02020603050405020304" charset="0"/>
              <a:sym typeface="+mn-ea"/>
            </a:endParaRPr>
          </a:p>
          <a:p>
            <a:pPr indent="0" fontAlgn="auto">
              <a:lnSpc>
                <a:spcPct val="150000"/>
              </a:lnSpc>
            </a:pPr>
            <a:endParaRPr lang="zh-CN" altLang="en-US">
              <a:solidFill>
                <a:schemeClr val="tx1">
                  <a:lumMod val="85000"/>
                  <a:lumOff val="15000"/>
                </a:schemeClr>
              </a:solidFill>
              <a:latin typeface="Times New Roman" panose="02020603050405020304" charset="0"/>
              <a:ea typeface="等线" panose="02010600030101010101" pitchFamily="2" charset="-122"/>
              <a:cs typeface="Times New Roman" panose="02020603050405020304" charset="0"/>
              <a:sym typeface="+mn-ea"/>
            </a:endParaRPr>
          </a:p>
        </p:txBody>
      </p:sp>
      <p:sp>
        <p:nvSpPr>
          <p:cNvPr id="14340" name="Rectangle 6"/>
          <p:cNvSpPr>
            <a:spLocks noChangeArrowheads="1"/>
          </p:cNvSpPr>
          <p:nvPr>
            <p:custDataLst>
              <p:tags r:id="rId2"/>
            </p:custDataLst>
          </p:nvPr>
        </p:nvSpPr>
        <p:spPr bwMode="auto">
          <a:xfrm>
            <a:off x="621606" y="2637200"/>
            <a:ext cx="44831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nchor="ctr">
            <a:spAutoFit/>
          </a:bodyPr>
          <a:lstStyle>
            <a:lvl1pPr>
              <a:defRPr kumimoji="1" sz="1600">
                <a:solidFill>
                  <a:schemeClr val="tx1"/>
                </a:solidFill>
                <a:latin typeface="Times New Roman" panose="02020603050405020304" charset="0"/>
                <a:ea typeface="仿宋_GB2312" panose="02010609030101010101" pitchFamily="49" charset="-122"/>
              </a:defRPr>
            </a:lvl1pPr>
            <a:lvl2pPr marL="742950" indent="-285750">
              <a:defRPr kumimoji="1" sz="1600">
                <a:solidFill>
                  <a:schemeClr val="tx1"/>
                </a:solidFill>
                <a:latin typeface="Times New Roman" panose="02020603050405020304" charset="0"/>
                <a:ea typeface="仿宋_GB2312" panose="02010609030101010101" pitchFamily="49" charset="-122"/>
              </a:defRPr>
            </a:lvl2pPr>
            <a:lvl3pPr marL="1143000" indent="-228600">
              <a:defRPr kumimoji="1" sz="1600">
                <a:solidFill>
                  <a:schemeClr val="tx1"/>
                </a:solidFill>
                <a:latin typeface="Times New Roman" panose="02020603050405020304" charset="0"/>
                <a:ea typeface="仿宋_GB2312" panose="02010609030101010101" pitchFamily="49" charset="-122"/>
              </a:defRPr>
            </a:lvl3pPr>
            <a:lvl4pPr marL="1600200" indent="-228600">
              <a:defRPr kumimoji="1" sz="1600">
                <a:solidFill>
                  <a:schemeClr val="tx1"/>
                </a:solidFill>
                <a:latin typeface="Times New Roman" panose="02020603050405020304" charset="0"/>
                <a:ea typeface="仿宋_GB2312" panose="02010609030101010101" pitchFamily="49" charset="-122"/>
              </a:defRPr>
            </a:lvl4pPr>
            <a:lvl5pPr marL="2057400" indent="-228600">
              <a:defRPr kumimoji="1" sz="1600">
                <a:solidFill>
                  <a:schemeClr val="tx1"/>
                </a:solidFill>
                <a:latin typeface="Times New Roman" panose="02020603050405020304" charset="0"/>
                <a:ea typeface="仿宋_GB2312" panose="02010609030101010101" pitchFamily="49" charset="-122"/>
              </a:defRPr>
            </a:lvl5pPr>
            <a:lvl6pPr marL="25146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6pPr>
            <a:lvl7pPr marL="29718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7pPr>
            <a:lvl8pPr marL="34290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8pPr>
            <a:lvl9pPr marL="38862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9pPr>
          </a:lstStyle>
          <a:p>
            <a:r>
              <a:rPr lang="en-US" altLang="zh-CN" sz="2400" dirty="0">
                <a:ea typeface="宋体" panose="02010600030101010101" pitchFamily="2" charset="-122"/>
              </a:rPr>
              <a:t>(1)    S</a:t>
            </a:r>
            <a:r>
              <a:rPr lang="en-US" altLang="zh-CN" sz="2400" dirty="0"/>
              <a:t>→</a:t>
            </a:r>
            <a:r>
              <a:rPr lang="en-US" altLang="zh-CN" sz="2400" dirty="0">
                <a:ea typeface="宋体" panose="02010600030101010101" pitchFamily="2" charset="-122"/>
              </a:rPr>
              <a:t>0S@0      </a:t>
            </a:r>
            <a:r>
              <a:rPr lang="zh-CN" altLang="en-US" sz="2400" dirty="0">
                <a:ea typeface="宋体" panose="02010600030101010101" pitchFamily="2" charset="-122"/>
              </a:rPr>
              <a:t>或   </a:t>
            </a:r>
            <a:r>
              <a:rPr lang="en-US" altLang="zh-CN" sz="2400" dirty="0">
                <a:ea typeface="宋体" panose="02010600030101010101" pitchFamily="2" charset="-122"/>
              </a:rPr>
              <a:t>S</a:t>
            </a:r>
            <a:r>
              <a:rPr lang="en-US" altLang="zh-CN" sz="2400" dirty="0"/>
              <a:t>→</a:t>
            </a:r>
            <a:r>
              <a:rPr lang="en-US" altLang="zh-CN" sz="2400" dirty="0">
                <a:ea typeface="宋体" panose="02010600030101010101" pitchFamily="2" charset="-122"/>
              </a:rPr>
              <a:t>@0S0</a:t>
            </a:r>
            <a:endParaRPr lang="en-US" altLang="zh-CN" sz="2400" dirty="0"/>
          </a:p>
          <a:p>
            <a:r>
              <a:rPr lang="en-US" altLang="zh-CN" sz="2400" dirty="0">
                <a:ea typeface="宋体" panose="02010600030101010101" pitchFamily="2" charset="-122"/>
              </a:rPr>
              <a:t>         S</a:t>
            </a:r>
            <a:r>
              <a:rPr lang="en-US" altLang="zh-CN" sz="2400" dirty="0"/>
              <a:t>→</a:t>
            </a:r>
            <a:r>
              <a:rPr lang="en-US" altLang="zh-CN" sz="2400" dirty="0">
                <a:ea typeface="宋体" panose="02010600030101010101" pitchFamily="2" charset="-122"/>
              </a:rPr>
              <a:t>1S@1             S</a:t>
            </a:r>
            <a:r>
              <a:rPr lang="en-US" altLang="zh-CN" sz="2400" dirty="0"/>
              <a:t>→</a:t>
            </a:r>
            <a:r>
              <a:rPr lang="en-US" altLang="zh-CN" sz="2400" dirty="0">
                <a:ea typeface="宋体" panose="02010600030101010101" pitchFamily="2" charset="-122"/>
              </a:rPr>
              <a:t>@1S1</a:t>
            </a:r>
            <a:endParaRPr lang="en-US" altLang="zh-CN" sz="2400" dirty="0"/>
          </a:p>
          <a:p>
            <a:r>
              <a:rPr lang="en-US" altLang="zh-CN" sz="2400" dirty="0">
                <a:ea typeface="宋体" panose="02010600030101010101" pitchFamily="2" charset="-122"/>
              </a:rPr>
              <a:t>         S</a:t>
            </a:r>
            <a:r>
              <a:rPr lang="en-US" altLang="zh-CN" sz="2400" dirty="0"/>
              <a:t>→</a:t>
            </a:r>
            <a:r>
              <a:rPr lang="en-US" altLang="zh-CN" sz="2400" dirty="0">
                <a:ea typeface="宋体" panose="02010600030101010101" pitchFamily="2" charset="-122"/>
                <a:sym typeface="Symbol" panose="05050102010706020507" pitchFamily="18" charset="2"/>
              </a:rPr>
              <a:t> </a:t>
            </a:r>
            <a:r>
              <a:rPr lang="en-US" altLang="zh-CN" sz="2400" dirty="0">
                <a:ea typeface="宋体" panose="02010600030101010101" pitchFamily="2" charset="-122"/>
              </a:rPr>
              <a:t>	</a:t>
            </a:r>
            <a:r>
              <a:rPr lang="en-US" altLang="zh-CN" sz="2400" dirty="0">
                <a:ea typeface="宋体" panose="02010600030101010101" pitchFamily="2" charset="-122"/>
                <a:sym typeface="Symbol" panose="05050102010706020507" pitchFamily="18" charset="2"/>
              </a:rPr>
              <a:t>              S</a:t>
            </a:r>
            <a:r>
              <a:rPr lang="en-US" altLang="zh-CN" sz="2400" dirty="0"/>
              <a:t>→</a:t>
            </a:r>
            <a:r>
              <a:rPr lang="en-US" altLang="zh-CN" sz="2400" dirty="0">
                <a:ea typeface="宋体" panose="02010600030101010101" pitchFamily="2" charset="-122"/>
                <a:sym typeface="Symbol" panose="05050102010706020507" pitchFamily="18" charset="2"/>
              </a:rPr>
              <a:t></a:t>
            </a:r>
            <a:endParaRPr lang="en-US" altLang="zh-CN" sz="2400" dirty="0">
              <a:ea typeface="宋体" panose="02010600030101010101" pitchFamily="2" charset="-122"/>
              <a:sym typeface="Symbol" panose="05050102010706020507" pitchFamily="18" charset="2"/>
            </a:endParaRPr>
          </a:p>
        </p:txBody>
      </p:sp>
      <p:sp>
        <p:nvSpPr>
          <p:cNvPr id="161799" name="Rectangle 7"/>
          <p:cNvSpPr>
            <a:spLocks noChangeArrowheads="1"/>
          </p:cNvSpPr>
          <p:nvPr>
            <p:custDataLst>
              <p:tags r:id="rId3"/>
            </p:custDataLst>
          </p:nvPr>
        </p:nvSpPr>
        <p:spPr bwMode="auto">
          <a:xfrm>
            <a:off x="594519" y="5072722"/>
            <a:ext cx="21605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nchor="ctr">
            <a:spAutoFit/>
          </a:bodyPr>
          <a:lstStyle>
            <a:lvl1pPr>
              <a:defRPr kumimoji="1" sz="1600">
                <a:solidFill>
                  <a:schemeClr val="tx1"/>
                </a:solidFill>
                <a:latin typeface="Times New Roman" panose="02020603050405020304" charset="0"/>
                <a:ea typeface="仿宋_GB2312" panose="02010609030101010101" pitchFamily="49" charset="-122"/>
              </a:defRPr>
            </a:lvl1pPr>
            <a:lvl2pPr marL="742950" indent="-285750">
              <a:defRPr kumimoji="1" sz="1600">
                <a:solidFill>
                  <a:schemeClr val="tx1"/>
                </a:solidFill>
                <a:latin typeface="Times New Roman" panose="02020603050405020304" charset="0"/>
                <a:ea typeface="仿宋_GB2312" panose="02010609030101010101" pitchFamily="49" charset="-122"/>
              </a:defRPr>
            </a:lvl2pPr>
            <a:lvl3pPr marL="1143000" indent="-228600">
              <a:defRPr kumimoji="1" sz="1600">
                <a:solidFill>
                  <a:schemeClr val="tx1"/>
                </a:solidFill>
                <a:latin typeface="Times New Roman" panose="02020603050405020304" charset="0"/>
                <a:ea typeface="仿宋_GB2312" panose="02010609030101010101" pitchFamily="49" charset="-122"/>
              </a:defRPr>
            </a:lvl3pPr>
            <a:lvl4pPr marL="1600200" indent="-228600">
              <a:defRPr kumimoji="1" sz="1600">
                <a:solidFill>
                  <a:schemeClr val="tx1"/>
                </a:solidFill>
                <a:latin typeface="Times New Roman" panose="02020603050405020304" charset="0"/>
                <a:ea typeface="仿宋_GB2312" panose="02010609030101010101" pitchFamily="49" charset="-122"/>
              </a:defRPr>
            </a:lvl4pPr>
            <a:lvl5pPr marL="2057400" indent="-228600">
              <a:defRPr kumimoji="1" sz="1600">
                <a:solidFill>
                  <a:schemeClr val="tx1"/>
                </a:solidFill>
                <a:latin typeface="Times New Roman" panose="02020603050405020304" charset="0"/>
                <a:ea typeface="仿宋_GB2312" panose="02010609030101010101" pitchFamily="49" charset="-122"/>
              </a:defRPr>
            </a:lvl5pPr>
            <a:lvl6pPr marL="25146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6pPr>
            <a:lvl7pPr marL="29718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7pPr>
            <a:lvl8pPr marL="34290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8pPr>
            <a:lvl9pPr marL="38862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9pPr>
          </a:lstStyle>
          <a:p>
            <a:r>
              <a:rPr lang="en-US" altLang="zh-CN" sz="2400" dirty="0">
                <a:ea typeface="宋体" panose="02010600030101010101" pitchFamily="2" charset="-122"/>
              </a:rPr>
              <a:t>(3)   </a:t>
            </a:r>
            <a:r>
              <a:rPr lang="en-US" altLang="zh-CN" sz="2400" dirty="0"/>
              <a:t>S→0@0S</a:t>
            </a:r>
            <a:endParaRPr lang="zh-CN" altLang="zh-CN" sz="2400" dirty="0"/>
          </a:p>
          <a:p>
            <a:r>
              <a:rPr lang="en-US" altLang="zh-CN" sz="2400" dirty="0"/>
              <a:t>        S→1@1S</a:t>
            </a:r>
            <a:endParaRPr lang="zh-CN" altLang="zh-CN" sz="2400" dirty="0"/>
          </a:p>
          <a:p>
            <a:r>
              <a:rPr lang="en-US" altLang="zh-CN" sz="2400" dirty="0"/>
              <a:t>        S→</a:t>
            </a:r>
            <a:r>
              <a:rPr lang="en-US" altLang="zh-CN" sz="2400" dirty="0">
                <a:sym typeface="Symbol" panose="05050102010706020507" pitchFamily="18" charset="2"/>
              </a:rPr>
              <a:t></a:t>
            </a:r>
            <a:r>
              <a:rPr lang="en-US" altLang="zh-CN" sz="2400" dirty="0">
                <a:ea typeface="宋体" panose="02010600030101010101" pitchFamily="2" charset="-122"/>
                <a:sym typeface="Symbol" panose="05050102010706020507" pitchFamily="18" charset="2"/>
              </a:rPr>
              <a:t> </a:t>
            </a:r>
            <a:endParaRPr lang="en-US" altLang="zh-CN" sz="2400" dirty="0">
              <a:ea typeface="宋体" panose="02010600030101010101" pitchFamily="2" charset="-122"/>
              <a:sym typeface="Symbol" panose="05050102010706020507" pitchFamily="18" charset="2"/>
            </a:endParaRPr>
          </a:p>
        </p:txBody>
      </p:sp>
      <p:sp>
        <p:nvSpPr>
          <p:cNvPr id="14342" name="Rectangle 6"/>
          <p:cNvSpPr>
            <a:spLocks noChangeArrowheads="1"/>
          </p:cNvSpPr>
          <p:nvPr>
            <p:custDataLst>
              <p:tags r:id="rId4"/>
            </p:custDataLst>
          </p:nvPr>
        </p:nvSpPr>
        <p:spPr bwMode="auto">
          <a:xfrm>
            <a:off x="566043" y="3837012"/>
            <a:ext cx="20304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nchor="ctr">
            <a:spAutoFit/>
          </a:bodyPr>
          <a:lstStyle>
            <a:lvl1pPr>
              <a:defRPr kumimoji="1" sz="1600">
                <a:solidFill>
                  <a:schemeClr val="tx1"/>
                </a:solidFill>
                <a:latin typeface="Times New Roman" panose="02020603050405020304" charset="0"/>
                <a:ea typeface="仿宋_GB2312" panose="02010609030101010101" pitchFamily="49" charset="-122"/>
              </a:defRPr>
            </a:lvl1pPr>
            <a:lvl2pPr marL="742950" indent="-285750">
              <a:defRPr kumimoji="1" sz="1600">
                <a:solidFill>
                  <a:schemeClr val="tx1"/>
                </a:solidFill>
                <a:latin typeface="Times New Roman" panose="02020603050405020304" charset="0"/>
                <a:ea typeface="仿宋_GB2312" panose="02010609030101010101" pitchFamily="49" charset="-122"/>
              </a:defRPr>
            </a:lvl2pPr>
            <a:lvl3pPr marL="1143000" indent="-228600">
              <a:defRPr kumimoji="1" sz="1600">
                <a:solidFill>
                  <a:schemeClr val="tx1"/>
                </a:solidFill>
                <a:latin typeface="Times New Roman" panose="02020603050405020304" charset="0"/>
                <a:ea typeface="仿宋_GB2312" panose="02010609030101010101" pitchFamily="49" charset="-122"/>
              </a:defRPr>
            </a:lvl3pPr>
            <a:lvl4pPr marL="1600200" indent="-228600">
              <a:defRPr kumimoji="1" sz="1600">
                <a:solidFill>
                  <a:schemeClr val="tx1"/>
                </a:solidFill>
                <a:latin typeface="Times New Roman" panose="02020603050405020304" charset="0"/>
                <a:ea typeface="仿宋_GB2312" panose="02010609030101010101" pitchFamily="49" charset="-122"/>
              </a:defRPr>
            </a:lvl4pPr>
            <a:lvl5pPr marL="2057400" indent="-228600">
              <a:defRPr kumimoji="1" sz="1600">
                <a:solidFill>
                  <a:schemeClr val="tx1"/>
                </a:solidFill>
                <a:latin typeface="Times New Roman" panose="02020603050405020304" charset="0"/>
                <a:ea typeface="仿宋_GB2312" panose="02010609030101010101" pitchFamily="49" charset="-122"/>
              </a:defRPr>
            </a:lvl5pPr>
            <a:lvl6pPr marL="25146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6pPr>
            <a:lvl7pPr marL="29718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7pPr>
            <a:lvl8pPr marL="34290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8pPr>
            <a:lvl9pPr marL="38862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9pPr>
          </a:lstStyle>
          <a:p>
            <a:r>
              <a:rPr lang="en-US" altLang="zh-CN" sz="2400" dirty="0">
                <a:ea typeface="宋体" panose="02010600030101010101" pitchFamily="2" charset="-122"/>
              </a:rPr>
              <a:t>(2)    S</a:t>
            </a:r>
            <a:r>
              <a:rPr lang="en-US" altLang="zh-CN" sz="2400" dirty="0"/>
              <a:t>→</a:t>
            </a:r>
            <a:r>
              <a:rPr lang="en-US" altLang="zh-CN" sz="2400" dirty="0">
                <a:ea typeface="宋体" panose="02010600030101010101" pitchFamily="2" charset="-122"/>
              </a:rPr>
              <a:t>0S</a:t>
            </a:r>
            <a:endParaRPr lang="en-US" altLang="zh-CN" sz="2400" dirty="0"/>
          </a:p>
          <a:p>
            <a:r>
              <a:rPr lang="en-US" altLang="zh-CN" sz="2400" dirty="0">
                <a:ea typeface="宋体" panose="02010600030101010101" pitchFamily="2" charset="-122"/>
              </a:rPr>
              <a:t>         S</a:t>
            </a:r>
            <a:r>
              <a:rPr lang="en-US" altLang="zh-CN" sz="2400" dirty="0"/>
              <a:t>→</a:t>
            </a:r>
            <a:r>
              <a:rPr lang="en-US" altLang="zh-CN" sz="2400" dirty="0">
                <a:ea typeface="宋体" panose="02010600030101010101" pitchFamily="2" charset="-122"/>
              </a:rPr>
              <a:t>1S</a:t>
            </a:r>
            <a:endParaRPr lang="en-US" altLang="zh-CN" sz="2400" dirty="0"/>
          </a:p>
          <a:p>
            <a:r>
              <a:rPr lang="en-US" altLang="zh-CN" sz="2400" dirty="0">
                <a:ea typeface="宋体" panose="02010600030101010101" pitchFamily="2" charset="-122"/>
              </a:rPr>
              <a:t>         S</a:t>
            </a:r>
            <a:r>
              <a:rPr lang="en-US" altLang="zh-CN" sz="2400" dirty="0"/>
              <a:t>→</a:t>
            </a:r>
            <a:r>
              <a:rPr lang="en-US" altLang="zh-CN" sz="2400" dirty="0">
                <a:ea typeface="宋体" panose="02010600030101010101" pitchFamily="2" charset="-122"/>
                <a:sym typeface="Symbol" panose="05050102010706020507" pitchFamily="18" charset="2"/>
              </a:rPr>
              <a:t> </a:t>
            </a:r>
            <a:r>
              <a:rPr lang="en-US" altLang="zh-CN" sz="2400" dirty="0">
                <a:ea typeface="宋体" panose="02010600030101010101" pitchFamily="2" charset="-122"/>
              </a:rPr>
              <a:t>	</a:t>
            </a:r>
            <a:endParaRPr lang="en-US" altLang="zh-CN" sz="2400" dirty="0">
              <a:ea typeface="宋体" panose="02010600030101010101" pitchFamily="2" charset="-122"/>
              <a:sym typeface="Symbol" panose="05050102010706020507" pitchFamily="18" charset="2"/>
            </a:endParaRPr>
          </a:p>
        </p:txBody>
      </p:sp>
      <p:sp>
        <p:nvSpPr>
          <p:cNvPr id="15" name="Rectangle 7"/>
          <p:cNvSpPr>
            <a:spLocks noChangeArrowheads="1"/>
          </p:cNvSpPr>
          <p:nvPr>
            <p:custDataLst>
              <p:tags r:id="rId5"/>
            </p:custDataLst>
          </p:nvPr>
        </p:nvSpPr>
        <p:spPr bwMode="auto">
          <a:xfrm>
            <a:off x="3267869" y="5072722"/>
            <a:ext cx="21605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nchor="ctr">
            <a:spAutoFit/>
          </a:bodyPr>
          <a:lstStyle>
            <a:lvl1pPr>
              <a:defRPr kumimoji="1" sz="1600">
                <a:solidFill>
                  <a:schemeClr val="tx1"/>
                </a:solidFill>
                <a:latin typeface="Times New Roman" panose="02020603050405020304" charset="0"/>
                <a:ea typeface="仿宋_GB2312" panose="02010609030101010101" pitchFamily="49" charset="-122"/>
              </a:defRPr>
            </a:lvl1pPr>
            <a:lvl2pPr marL="742950" indent="-285750">
              <a:defRPr kumimoji="1" sz="1600">
                <a:solidFill>
                  <a:schemeClr val="tx1"/>
                </a:solidFill>
                <a:latin typeface="Times New Roman" panose="02020603050405020304" charset="0"/>
                <a:ea typeface="仿宋_GB2312" panose="02010609030101010101" pitchFamily="49" charset="-122"/>
              </a:defRPr>
            </a:lvl2pPr>
            <a:lvl3pPr marL="1143000" indent="-228600">
              <a:defRPr kumimoji="1" sz="1600">
                <a:solidFill>
                  <a:schemeClr val="tx1"/>
                </a:solidFill>
                <a:latin typeface="Times New Roman" panose="02020603050405020304" charset="0"/>
                <a:ea typeface="仿宋_GB2312" panose="02010609030101010101" pitchFamily="49" charset="-122"/>
              </a:defRPr>
            </a:lvl3pPr>
            <a:lvl4pPr marL="1600200" indent="-228600">
              <a:defRPr kumimoji="1" sz="1600">
                <a:solidFill>
                  <a:schemeClr val="tx1"/>
                </a:solidFill>
                <a:latin typeface="Times New Roman" panose="02020603050405020304" charset="0"/>
                <a:ea typeface="仿宋_GB2312" panose="02010609030101010101" pitchFamily="49" charset="-122"/>
              </a:defRPr>
            </a:lvl4pPr>
            <a:lvl5pPr marL="2057400" indent="-228600">
              <a:defRPr kumimoji="1" sz="1600">
                <a:solidFill>
                  <a:schemeClr val="tx1"/>
                </a:solidFill>
                <a:latin typeface="Times New Roman" panose="02020603050405020304" charset="0"/>
                <a:ea typeface="仿宋_GB2312" panose="02010609030101010101" pitchFamily="49" charset="-122"/>
              </a:defRPr>
            </a:lvl5pPr>
            <a:lvl6pPr marL="25146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6pPr>
            <a:lvl7pPr marL="29718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7pPr>
            <a:lvl8pPr marL="34290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8pPr>
            <a:lvl9pPr marL="38862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9pPr>
          </a:lstStyle>
          <a:p>
            <a:r>
              <a:rPr lang="en-US" altLang="zh-CN" sz="2400" dirty="0">
                <a:ea typeface="宋体" panose="02010600030101010101" pitchFamily="2" charset="-122"/>
              </a:rPr>
              <a:t>(4)   </a:t>
            </a:r>
            <a:r>
              <a:rPr lang="en-US" altLang="zh-CN" sz="2400" dirty="0"/>
              <a:t>S→0@0S</a:t>
            </a:r>
            <a:endParaRPr lang="zh-CN" altLang="zh-CN" sz="2400" dirty="0"/>
          </a:p>
          <a:p>
            <a:r>
              <a:rPr lang="en-US" altLang="zh-CN" sz="2400" dirty="0"/>
              <a:t>        S→1S@1</a:t>
            </a:r>
            <a:endParaRPr lang="zh-CN" altLang="zh-CN" sz="2400" dirty="0"/>
          </a:p>
          <a:p>
            <a:r>
              <a:rPr lang="en-US" altLang="zh-CN" sz="2400" dirty="0"/>
              <a:t>        S→</a:t>
            </a:r>
            <a:r>
              <a:rPr lang="en-US" altLang="zh-CN" sz="2400" dirty="0">
                <a:sym typeface="Symbol" panose="05050102010706020507" pitchFamily="18" charset="2"/>
              </a:rPr>
              <a:t></a:t>
            </a:r>
            <a:r>
              <a:rPr lang="en-US" altLang="zh-CN" sz="2400" dirty="0">
                <a:ea typeface="宋体" panose="02010600030101010101" pitchFamily="2" charset="-122"/>
                <a:sym typeface="Symbol" panose="05050102010706020507" pitchFamily="18" charset="2"/>
              </a:rPr>
              <a:t> </a:t>
            </a:r>
            <a:endParaRPr lang="en-US" altLang="zh-CN" sz="2400" dirty="0">
              <a:ea typeface="宋体" panose="02010600030101010101" pitchFamily="2" charset="-122"/>
              <a:sym typeface="Symbol" panose="05050102010706020507" pitchFamily="18" charset="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5280" y="486410"/>
            <a:ext cx="278765" cy="541655"/>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624681" y="527061"/>
            <a:ext cx="6382385" cy="460375"/>
          </a:xfrm>
          <a:prstGeom prst="rect">
            <a:avLst/>
          </a:prstGeom>
          <a:noFill/>
        </p:spPr>
        <p:txBody>
          <a:bodyPr wrap="none" rtlCol="0">
            <a:spAutoFit/>
          </a:bodyPr>
          <a:lstStyle/>
          <a:p>
            <a:pPr algn="l"/>
            <a:r>
              <a:rPr lang="zh-CN" altLang="en-US" sz="2400" b="1" dirty="0">
                <a:solidFill>
                  <a:srgbClr val="7188A8"/>
                </a:solidFill>
                <a:cs typeface="+mn-ea"/>
                <a:sym typeface="+mn-lt"/>
              </a:rPr>
              <a:t>知识点复习</a:t>
            </a:r>
            <a:r>
              <a:rPr lang="en-US" altLang="zh-CN" sz="2400" b="1" dirty="0">
                <a:solidFill>
                  <a:srgbClr val="7188A8"/>
                </a:solidFill>
                <a:cs typeface="+mn-ea"/>
                <a:sym typeface="+mn-lt"/>
              </a:rPr>
              <a:t>——FIRST LAST </a:t>
            </a:r>
            <a:r>
              <a:rPr lang="zh-CN" altLang="en-US" sz="2400" b="1" dirty="0">
                <a:solidFill>
                  <a:srgbClr val="7188A8"/>
                </a:solidFill>
                <a:cs typeface="+mn-ea"/>
                <a:sym typeface="+mn-lt"/>
              </a:rPr>
              <a:t>集合</a:t>
            </a:r>
            <a:r>
              <a:rPr lang="en-US" altLang="zh-CN" sz="2400" b="1" dirty="0">
                <a:solidFill>
                  <a:srgbClr val="7188A8"/>
                </a:solidFill>
                <a:cs typeface="+mn-ea"/>
                <a:sym typeface="+mn-lt"/>
              </a:rPr>
              <a:t> </a:t>
            </a:r>
            <a:r>
              <a:rPr lang="zh-CN" altLang="en-US" sz="2400" b="1" dirty="0">
                <a:solidFill>
                  <a:srgbClr val="7188A8"/>
                </a:solidFill>
                <a:cs typeface="+mn-ea"/>
                <a:sym typeface="+mn-lt"/>
              </a:rPr>
              <a:t>和</a:t>
            </a:r>
            <a:r>
              <a:rPr lang="en-US" altLang="zh-CN" sz="2400" b="1" dirty="0">
                <a:solidFill>
                  <a:srgbClr val="7188A8"/>
                </a:solidFill>
                <a:cs typeface="+mn-ea"/>
                <a:sym typeface="+mn-lt"/>
              </a:rPr>
              <a:t> LL(1) </a:t>
            </a:r>
            <a:r>
              <a:rPr lang="zh-CN" altLang="en-US" sz="2400" b="1" dirty="0">
                <a:solidFill>
                  <a:srgbClr val="7188A8"/>
                </a:solidFill>
                <a:cs typeface="+mn-ea"/>
                <a:sym typeface="+mn-lt"/>
              </a:rPr>
              <a:t>文法</a:t>
            </a:r>
            <a:endParaRPr lang="zh-CN" altLang="en-US" sz="2400" b="1" dirty="0">
              <a:solidFill>
                <a:srgbClr val="7188A8"/>
              </a:solidFill>
              <a:cs typeface="+mn-ea"/>
              <a:sym typeface="+mn-lt"/>
            </a:endParaRPr>
          </a:p>
        </p:txBody>
      </p:sp>
      <p:sp>
        <p:nvSpPr>
          <p:cNvPr id="3" name="文本框 2"/>
          <p:cNvSpPr txBox="1"/>
          <p:nvPr/>
        </p:nvSpPr>
        <p:spPr>
          <a:xfrm>
            <a:off x="894715" y="925195"/>
            <a:ext cx="10788015" cy="1996440"/>
          </a:xfrm>
          <a:prstGeom prst="rect">
            <a:avLst/>
          </a:prstGeom>
          <a:noFill/>
        </p:spPr>
        <p:txBody>
          <a:bodyPr wrap="square" rtlCol="0" anchor="t">
            <a:noAutofit/>
          </a:bodyPr>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P264: 1． </a:t>
            </a:r>
            <a:r>
              <a:rPr lang="zh-CN" altLang="en-US" sz="2000">
                <a:latin typeface="Times New Roman" panose="02020603050405020304" charset="0"/>
                <a:ea typeface="华文中宋" panose="02010600040101010101" charset="-122"/>
                <a:cs typeface="Times New Roman" panose="02020603050405020304" charset="0"/>
                <a:sym typeface="+mn-ea"/>
              </a:rPr>
              <a:t>对于下面的文法</a:t>
            </a:r>
            <a:r>
              <a:rPr lang="en-US" altLang="zh-CN" sz="2000">
                <a:latin typeface="Times New Roman" panose="02020603050405020304" charset="0"/>
                <a:ea typeface="华文中宋" panose="02010600040101010101" charset="-122"/>
                <a:cs typeface="Times New Roman" panose="02020603050405020304" charset="0"/>
                <a:sym typeface="+mn-ea"/>
              </a:rPr>
              <a:t>G[E]：</a:t>
            </a:r>
            <a:endParaRPr lang="en-US" altLang="zh-CN"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E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T E’		</a:t>
            </a:r>
            <a:r>
              <a:rPr lang="en-US" altLang="zh-CN" sz="2000">
                <a:latin typeface="Times New Roman" panose="02020603050405020304" charset="0"/>
                <a:ea typeface="华文中宋" panose="02010600040101010101" charset="-122"/>
                <a:cs typeface="Times New Roman" panose="02020603050405020304" charset="0"/>
                <a:sym typeface="+mn-ea"/>
              </a:rPr>
              <a:t>T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F T’		F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P F’		 P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 E ) | a | b | ^</a:t>
            </a:r>
            <a:endParaRPr lang="en-US" altLang="zh-CN"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E’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 E | </a:t>
            </a:r>
            <a:r>
              <a:rPr lang="el-GR" altLang="zh-CN" sz="2000">
                <a:latin typeface="Times New Roman" panose="02020603050405020304" charset="0"/>
                <a:ea typeface="华文中宋" panose="02010600040101010101" charset="-122"/>
                <a:cs typeface="Times New Roman" panose="02020603050405020304" charset="0"/>
                <a:sym typeface="+mn-ea"/>
              </a:rPr>
              <a:t>ε</a:t>
            </a:r>
            <a:r>
              <a:rPr lang="en-US" altLang="el-GR" sz="2000">
                <a:latin typeface="Times New Roman" panose="02020603050405020304" charset="0"/>
                <a:ea typeface="华文中宋" panose="02010600040101010101" charset="-122"/>
                <a:cs typeface="Times New Roman" panose="02020603050405020304" charset="0"/>
                <a:sym typeface="+mn-ea"/>
              </a:rPr>
              <a:t>		</a:t>
            </a:r>
            <a:r>
              <a:rPr lang="en-US" altLang="zh-CN" sz="2000">
                <a:latin typeface="Times New Roman" panose="02020603050405020304" charset="0"/>
                <a:ea typeface="华文中宋" panose="02010600040101010101" charset="-122"/>
                <a:cs typeface="Times New Roman" panose="02020603050405020304" charset="0"/>
                <a:sym typeface="+mn-ea"/>
              </a:rPr>
              <a:t>T’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T | </a:t>
            </a:r>
            <a:r>
              <a:rPr lang="el-GR" altLang="zh-CN" sz="2000">
                <a:latin typeface="Times New Roman" panose="02020603050405020304" charset="0"/>
                <a:ea typeface="华文中宋" panose="02010600040101010101" charset="-122"/>
                <a:cs typeface="Times New Roman" panose="02020603050405020304" charset="0"/>
                <a:sym typeface="+mn-ea"/>
              </a:rPr>
              <a:t>ε</a:t>
            </a:r>
            <a:r>
              <a:rPr lang="en-US" altLang="el-GR" sz="2000">
                <a:latin typeface="Times New Roman" panose="02020603050405020304" charset="0"/>
                <a:ea typeface="华文中宋" panose="02010600040101010101" charset="-122"/>
                <a:cs typeface="Times New Roman" panose="02020603050405020304" charset="0"/>
                <a:sym typeface="+mn-ea"/>
              </a:rPr>
              <a:t>		</a:t>
            </a:r>
            <a:r>
              <a:rPr lang="en-US" altLang="zh-CN" sz="2000">
                <a:latin typeface="Times New Roman" panose="02020603050405020304" charset="0"/>
                <a:ea typeface="华文中宋" panose="02010600040101010101" charset="-122"/>
                <a:cs typeface="Times New Roman" panose="02020603050405020304" charset="0"/>
                <a:sym typeface="+mn-ea"/>
              </a:rPr>
              <a:t>F’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 F’ | </a:t>
            </a:r>
            <a:r>
              <a:rPr lang="el-GR" altLang="zh-CN" sz="2000">
                <a:latin typeface="Times New Roman" panose="02020603050405020304" charset="0"/>
                <a:ea typeface="华文中宋" panose="02010600040101010101" charset="-122"/>
                <a:cs typeface="Times New Roman" panose="02020603050405020304" charset="0"/>
                <a:sym typeface="+mn-ea"/>
              </a:rPr>
              <a:t>ε</a:t>
            </a:r>
            <a:endParaRPr lang="zh-CN" altLang="en-US"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(1) 计算这个文法的每个非终结符号的 FIRST 集合和 FOLLOW 集合</a:t>
            </a:r>
            <a:endParaRPr lang="zh-CN" altLang="en-US" sz="2000">
              <a:latin typeface="Times New Roman" panose="02020603050405020304" charset="0"/>
              <a:ea typeface="华文中宋" panose="02010600040101010101" charset="-122"/>
              <a:cs typeface="Times New Roman" panose="02020603050405020304" charset="0"/>
              <a:sym typeface="+mn-ea"/>
            </a:endParaRPr>
          </a:p>
        </p:txBody>
      </p:sp>
      <p:sp>
        <p:nvSpPr>
          <p:cNvPr id="2" name="文本框 1"/>
          <p:cNvSpPr txBox="1"/>
          <p:nvPr/>
        </p:nvSpPr>
        <p:spPr>
          <a:xfrm>
            <a:off x="557530" y="3098165"/>
            <a:ext cx="4562475" cy="3289935"/>
          </a:xfrm>
          <a:prstGeom prst="rect">
            <a:avLst/>
          </a:prstGeom>
          <a:noFill/>
        </p:spPr>
        <p:txBody>
          <a:bodyPr wrap="square" rtlCol="0" anchor="t">
            <a:noAutofit/>
          </a:bodyPr>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FIRST (P) = { (, a, b, ^ }</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  </a:t>
            </a:r>
            <a:r>
              <a:rPr lang="el-GR" altLang="zh-CN" sz="1600">
                <a:latin typeface="Times New Roman" panose="02020603050405020304" charset="0"/>
                <a:ea typeface="华文中宋" panose="02010600040101010101" charset="-122"/>
                <a:cs typeface="Times New Roman" panose="02020603050405020304" charset="0"/>
                <a:sym typeface="+mn-ea"/>
              </a:rPr>
              <a:t>ε</a:t>
            </a:r>
            <a:r>
              <a:rPr lang="en-US" altLang="el-GR" sz="1600">
                <a:latin typeface="Times New Roman" panose="02020603050405020304" charset="0"/>
                <a:ea typeface="华文中宋" panose="02010600040101010101" charset="-122"/>
                <a:cs typeface="Times New Roman" panose="02020603050405020304" charset="0"/>
                <a:sym typeface="+mn-ea"/>
              </a:rPr>
              <a:t> </a:t>
            </a:r>
            <a:r>
              <a:rPr lang="en-US" altLang="el-GR" sz="1600">
                <a:latin typeface="微软雅黑" panose="020B0503020204020204" charset="-122"/>
                <a:ea typeface="微软雅黑" panose="020B0503020204020204" charset="-122"/>
                <a:cs typeface="Times New Roman" panose="02020603050405020304" charset="0"/>
                <a:sym typeface="+mn-ea"/>
              </a:rPr>
              <a:t>∉</a:t>
            </a:r>
            <a:r>
              <a:rPr lang="en-US" sz="1600">
                <a:latin typeface="Times New Roman" panose="02020603050405020304" charset="0"/>
                <a:ea typeface="华文中宋" panose="02010600040101010101" charset="-122"/>
                <a:cs typeface="Times New Roman" panose="02020603050405020304" charset="0"/>
                <a:sym typeface="+mn-ea"/>
              </a:rPr>
              <a:t>FIRST (P)   ∴ FIRST (F) =  FIRST (P)</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FIRST (F’) = { *, </a:t>
            </a:r>
            <a:r>
              <a:rPr lang="el-GR" altLang="zh-CN" sz="1600">
                <a:latin typeface="Times New Roman" panose="02020603050405020304" charset="0"/>
                <a:ea typeface="华文中宋" panose="02010600040101010101" charset="-122"/>
                <a:cs typeface="Times New Roman" panose="02020603050405020304" charset="0"/>
                <a:sym typeface="+mn-ea"/>
              </a:rPr>
              <a:t>ε</a:t>
            </a:r>
            <a:r>
              <a:rPr lang="en-US" sz="1600">
                <a:latin typeface="Times New Roman" panose="02020603050405020304" charset="0"/>
                <a:ea typeface="华文中宋" panose="02010600040101010101" charset="-122"/>
                <a:cs typeface="Times New Roman" panose="02020603050405020304" charset="0"/>
                <a:sym typeface="+mn-ea"/>
              </a:rPr>
              <a:t> }</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  </a:t>
            </a:r>
            <a:r>
              <a:rPr lang="el-GR" altLang="zh-CN" sz="1600">
                <a:latin typeface="Times New Roman" panose="02020603050405020304" charset="0"/>
                <a:ea typeface="华文中宋" panose="02010600040101010101" charset="-122"/>
                <a:cs typeface="Times New Roman" panose="02020603050405020304" charset="0"/>
                <a:sym typeface="+mn-ea"/>
              </a:rPr>
              <a:t>ε</a:t>
            </a:r>
            <a:r>
              <a:rPr lang="en-US" altLang="el-GR" sz="1600">
                <a:latin typeface="Times New Roman" panose="02020603050405020304" charset="0"/>
                <a:ea typeface="华文中宋" panose="02010600040101010101" charset="-122"/>
                <a:cs typeface="Times New Roman" panose="02020603050405020304" charset="0"/>
                <a:sym typeface="+mn-ea"/>
              </a:rPr>
              <a:t> </a:t>
            </a:r>
            <a:r>
              <a:rPr lang="en-US" altLang="el-GR" sz="1600">
                <a:latin typeface="微软雅黑" panose="020B0503020204020204" charset="-122"/>
                <a:ea typeface="微软雅黑" panose="020B0503020204020204" charset="-122"/>
                <a:cs typeface="Times New Roman" panose="02020603050405020304" charset="0"/>
                <a:sym typeface="+mn-ea"/>
              </a:rPr>
              <a:t>∉</a:t>
            </a:r>
            <a:r>
              <a:rPr lang="en-US" sz="1600">
                <a:latin typeface="Times New Roman" panose="02020603050405020304" charset="0"/>
                <a:ea typeface="华文中宋" panose="02010600040101010101" charset="-122"/>
                <a:cs typeface="Times New Roman" panose="02020603050405020304" charset="0"/>
                <a:sym typeface="+mn-ea"/>
              </a:rPr>
              <a:t>FIRST (F)   ∴ FIRST (T) =  FIRST (F)</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FIRST (T’) = FIRST (T) ∩ {</a:t>
            </a:r>
            <a:r>
              <a:rPr lang="el-GR" altLang="zh-CN" sz="1600">
                <a:latin typeface="Times New Roman" panose="02020603050405020304" charset="0"/>
                <a:ea typeface="华文中宋" panose="02010600040101010101" charset="-122"/>
                <a:cs typeface="Times New Roman" panose="02020603050405020304" charset="0"/>
                <a:sym typeface="+mn-ea"/>
              </a:rPr>
              <a:t>ε</a:t>
            </a:r>
            <a:r>
              <a:rPr lang="en-US" sz="1600">
                <a:latin typeface="Times New Roman" panose="02020603050405020304" charset="0"/>
                <a:ea typeface="华文中宋" panose="02010600040101010101" charset="-122"/>
                <a:cs typeface="Times New Roman" panose="02020603050405020304" charset="0"/>
                <a:sym typeface="+mn-ea"/>
              </a:rPr>
              <a:t>} = { (, a, b, ^, </a:t>
            </a:r>
            <a:r>
              <a:rPr lang="el-GR" altLang="zh-CN" sz="1600">
                <a:latin typeface="Times New Roman" panose="02020603050405020304" charset="0"/>
                <a:ea typeface="华文中宋" panose="02010600040101010101" charset="-122"/>
                <a:cs typeface="Times New Roman" panose="02020603050405020304" charset="0"/>
                <a:sym typeface="+mn-ea"/>
              </a:rPr>
              <a:t>ε</a:t>
            </a:r>
            <a:r>
              <a:rPr lang="en-US" sz="1600">
                <a:latin typeface="Times New Roman" panose="02020603050405020304" charset="0"/>
                <a:ea typeface="华文中宋" panose="02010600040101010101" charset="-122"/>
                <a:cs typeface="Times New Roman" panose="02020603050405020304" charset="0"/>
                <a:sym typeface="+mn-ea"/>
              </a:rPr>
              <a:t> }</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FIRST (E’) = { +, </a:t>
            </a:r>
            <a:r>
              <a:rPr lang="el-GR" sz="1600">
                <a:latin typeface="Times New Roman" panose="02020603050405020304" charset="0"/>
                <a:ea typeface="华文中宋" panose="02010600040101010101" charset="-122"/>
                <a:cs typeface="Times New Roman" panose="02020603050405020304" charset="0"/>
                <a:sym typeface="+mn-ea"/>
              </a:rPr>
              <a:t>ε</a:t>
            </a:r>
            <a:r>
              <a:rPr lang="en-US" sz="1600">
                <a:latin typeface="Times New Roman" panose="02020603050405020304" charset="0"/>
                <a:ea typeface="华文中宋" panose="02010600040101010101" charset="-122"/>
                <a:cs typeface="Times New Roman" panose="02020603050405020304" charset="0"/>
                <a:sym typeface="+mn-ea"/>
              </a:rPr>
              <a:t> }</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  </a:t>
            </a:r>
            <a:r>
              <a:rPr lang="el-GR" altLang="zh-CN" sz="1600">
                <a:latin typeface="Times New Roman" panose="02020603050405020304" charset="0"/>
                <a:ea typeface="华文中宋" panose="02010600040101010101" charset="-122"/>
                <a:cs typeface="Times New Roman" panose="02020603050405020304" charset="0"/>
                <a:sym typeface="+mn-ea"/>
              </a:rPr>
              <a:t>ε</a:t>
            </a:r>
            <a:r>
              <a:rPr lang="en-US" altLang="el-GR" sz="1600">
                <a:latin typeface="Times New Roman" panose="02020603050405020304" charset="0"/>
                <a:ea typeface="华文中宋" panose="02010600040101010101" charset="-122"/>
                <a:cs typeface="Times New Roman" panose="02020603050405020304" charset="0"/>
                <a:sym typeface="+mn-ea"/>
              </a:rPr>
              <a:t> </a:t>
            </a:r>
            <a:r>
              <a:rPr lang="en-US" altLang="el-GR" sz="1600">
                <a:latin typeface="微软雅黑" panose="020B0503020204020204" charset="-122"/>
                <a:ea typeface="微软雅黑" panose="020B0503020204020204" charset="-122"/>
                <a:cs typeface="Times New Roman" panose="02020603050405020304" charset="0"/>
                <a:sym typeface="+mn-ea"/>
              </a:rPr>
              <a:t>∉</a:t>
            </a:r>
            <a:r>
              <a:rPr lang="en-US" sz="1600">
                <a:latin typeface="Times New Roman" panose="02020603050405020304" charset="0"/>
                <a:ea typeface="华文中宋" panose="02010600040101010101" charset="-122"/>
                <a:cs typeface="Times New Roman" panose="02020603050405020304" charset="0"/>
                <a:sym typeface="+mn-ea"/>
              </a:rPr>
              <a:t>FIRST (T)   ∴ FIRST (E) =  FIRST (T)</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endParaRPr lang="en-US" sz="1600">
              <a:latin typeface="Times New Roman" panose="02020603050405020304" charset="0"/>
              <a:ea typeface="华文中宋" panose="02010600040101010101" charset="-122"/>
              <a:cs typeface="Times New Roman" panose="02020603050405020304" charset="0"/>
              <a:sym typeface="+mn-ea"/>
            </a:endParaRPr>
          </a:p>
        </p:txBody>
      </p:sp>
      <p:sp>
        <p:nvSpPr>
          <p:cNvPr id="6" name="文本框 5"/>
          <p:cNvSpPr txBox="1"/>
          <p:nvPr/>
        </p:nvSpPr>
        <p:spPr>
          <a:xfrm>
            <a:off x="5034915" y="2789555"/>
            <a:ext cx="6771005" cy="3289935"/>
          </a:xfrm>
          <a:prstGeom prst="rect">
            <a:avLst/>
          </a:prstGeom>
          <a:noFill/>
        </p:spPr>
        <p:txBody>
          <a:bodyPr wrap="square" rtlCol="0" anchor="t">
            <a:noAutofit/>
          </a:bodyPr>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FOLLOW (E) = { #, ) }</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FOLLOW (E’) = FOLLOW (E) = { #, ) }</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  </a:t>
            </a:r>
            <a:r>
              <a:rPr lang="en-US" altLang="zh-CN" sz="1600">
                <a:latin typeface="Times New Roman" panose="02020603050405020304" charset="0"/>
                <a:ea typeface="华文中宋" panose="02010600040101010101" charset="-122"/>
                <a:cs typeface="Times New Roman" panose="02020603050405020304" charset="0"/>
                <a:sym typeface="+mn-ea"/>
              </a:rPr>
              <a:t>E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T E’  </a:t>
            </a:r>
            <a:r>
              <a:rPr lang="zh-CN" altLang="en-US" sz="1600">
                <a:latin typeface="Times New Roman" panose="02020603050405020304" charset="0"/>
                <a:ea typeface="华文中宋" panose="02010600040101010101" charset="-122"/>
                <a:cs typeface="Times New Roman" panose="02020603050405020304" charset="0"/>
                <a:sym typeface="+mn-ea"/>
              </a:rPr>
              <a:t>且</a:t>
            </a:r>
            <a:r>
              <a:rPr lang="en-US" altLang="zh-CN" sz="1600">
                <a:latin typeface="Times New Roman" panose="02020603050405020304" charset="0"/>
                <a:ea typeface="华文中宋" panose="02010600040101010101" charset="-122"/>
                <a:cs typeface="Times New Roman" panose="02020603050405020304" charset="0"/>
                <a:sym typeface="+mn-ea"/>
              </a:rPr>
              <a:t>  E’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a:t>
            </a:r>
            <a:r>
              <a:rPr lang="el-GR" altLang="zh-CN" sz="1600">
                <a:latin typeface="Times New Roman" panose="02020603050405020304" charset="0"/>
                <a:ea typeface="华文中宋" panose="02010600040101010101" charset="-122"/>
                <a:cs typeface="Times New Roman" panose="02020603050405020304" charset="0"/>
                <a:sym typeface="+mn-ea"/>
              </a:rPr>
              <a:t>ε</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  FOLLOW (T) ={ FIRST (E’) - {</a:t>
            </a:r>
            <a:r>
              <a:rPr lang="el-GR" altLang="zh-CN" sz="1600">
                <a:latin typeface="Times New Roman" panose="02020603050405020304" charset="0"/>
                <a:ea typeface="华文中宋" panose="02010600040101010101" charset="-122"/>
                <a:cs typeface="Times New Roman" panose="02020603050405020304" charset="0"/>
                <a:sym typeface="+mn-ea"/>
              </a:rPr>
              <a:t>ε</a:t>
            </a:r>
            <a:r>
              <a:rPr lang="en-US" sz="1600">
                <a:latin typeface="Times New Roman" panose="02020603050405020304" charset="0"/>
                <a:ea typeface="华文中宋" panose="02010600040101010101" charset="-122"/>
                <a:cs typeface="Times New Roman" panose="02020603050405020304" charset="0"/>
                <a:sym typeface="+mn-ea"/>
              </a:rPr>
              <a:t>} }∪FOLLOW (E)  </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FIRST (T’) = </a:t>
            </a:r>
            <a:r>
              <a:rPr lang="en-US" sz="1600">
                <a:latin typeface="Times New Roman" panose="02020603050405020304" charset="0"/>
                <a:ea typeface="华文中宋" panose="02010600040101010101" charset="-122"/>
                <a:cs typeface="Times New Roman" panose="02020603050405020304" charset="0"/>
                <a:sym typeface="+mn-ea"/>
              </a:rPr>
              <a:t>FOLLOW (T) = {  +, #, ) }</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  </a:t>
            </a:r>
            <a:r>
              <a:rPr lang="en-US" altLang="zh-CN" sz="1600">
                <a:latin typeface="Times New Roman" panose="02020603050405020304" charset="0"/>
                <a:ea typeface="华文中宋" panose="02010600040101010101" charset="-122"/>
                <a:cs typeface="Times New Roman" panose="02020603050405020304" charset="0"/>
                <a:sym typeface="+mn-ea"/>
              </a:rPr>
              <a:t>T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F T’  </a:t>
            </a:r>
            <a:r>
              <a:rPr lang="zh-CN" altLang="en-US" sz="1600">
                <a:latin typeface="Times New Roman" panose="02020603050405020304" charset="0"/>
                <a:ea typeface="华文中宋" panose="02010600040101010101" charset="-122"/>
                <a:cs typeface="Times New Roman" panose="02020603050405020304" charset="0"/>
                <a:sym typeface="+mn-ea"/>
              </a:rPr>
              <a:t>且</a:t>
            </a:r>
            <a:r>
              <a:rPr lang="en-US" altLang="zh-CN" sz="1600">
                <a:latin typeface="Times New Roman" panose="02020603050405020304" charset="0"/>
                <a:ea typeface="华文中宋" panose="02010600040101010101" charset="-122"/>
                <a:cs typeface="Times New Roman" panose="02020603050405020304" charset="0"/>
                <a:sym typeface="+mn-ea"/>
              </a:rPr>
              <a:t>  T’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a:t>
            </a:r>
            <a:r>
              <a:rPr lang="el-GR" altLang="zh-CN" sz="1600">
                <a:latin typeface="Times New Roman" panose="02020603050405020304" charset="0"/>
                <a:ea typeface="华文中宋" panose="02010600040101010101" charset="-122"/>
                <a:cs typeface="Times New Roman" panose="02020603050405020304" charset="0"/>
                <a:sym typeface="+mn-ea"/>
              </a:rPr>
              <a:t>ε</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  </a:t>
            </a:r>
            <a:r>
              <a:rPr lang="en-US" sz="1600">
                <a:latin typeface="Times New Roman" panose="02020603050405020304" charset="0"/>
                <a:ea typeface="华文中宋" panose="02010600040101010101" charset="-122"/>
                <a:cs typeface="Times New Roman" panose="02020603050405020304" charset="0"/>
                <a:sym typeface="+mn-ea"/>
              </a:rPr>
              <a:t>FOLLOW (F) ={ FIRST (T’) - {</a:t>
            </a:r>
            <a:r>
              <a:rPr lang="el-GR" altLang="zh-CN" sz="1600">
                <a:latin typeface="Times New Roman" panose="02020603050405020304" charset="0"/>
                <a:ea typeface="华文中宋" panose="02010600040101010101" charset="-122"/>
                <a:cs typeface="Times New Roman" panose="02020603050405020304" charset="0"/>
                <a:sym typeface="+mn-ea"/>
              </a:rPr>
              <a:t>ε</a:t>
            </a:r>
            <a:r>
              <a:rPr lang="en-US" sz="1600">
                <a:latin typeface="Times New Roman" panose="02020603050405020304" charset="0"/>
                <a:ea typeface="华文中宋" panose="02010600040101010101" charset="-122"/>
                <a:cs typeface="Times New Roman" panose="02020603050405020304" charset="0"/>
                <a:sym typeface="+mn-ea"/>
              </a:rPr>
              <a:t>} }∪FOLLOW (T) </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FOLLOW (F’) = </a:t>
            </a:r>
            <a:r>
              <a:rPr lang="en-US" sz="1600">
                <a:latin typeface="Times New Roman" panose="02020603050405020304" charset="0"/>
                <a:ea typeface="华文中宋" panose="02010600040101010101" charset="-122"/>
                <a:cs typeface="Times New Roman" panose="02020603050405020304" charset="0"/>
                <a:sym typeface="+mn-ea"/>
              </a:rPr>
              <a:t>FOLLOW (F) = { (, a, b, ^, +, #, ) }</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  </a:t>
            </a:r>
            <a:r>
              <a:rPr lang="en-US" altLang="zh-CN" sz="1600">
                <a:latin typeface="Times New Roman" panose="02020603050405020304" charset="0"/>
                <a:ea typeface="华文中宋" panose="02010600040101010101" charset="-122"/>
                <a:cs typeface="Times New Roman" panose="02020603050405020304" charset="0"/>
                <a:sym typeface="+mn-ea"/>
              </a:rPr>
              <a:t>F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P F’  </a:t>
            </a:r>
            <a:r>
              <a:rPr lang="zh-CN" altLang="en-US" sz="1600">
                <a:latin typeface="Times New Roman" panose="02020603050405020304" charset="0"/>
                <a:ea typeface="华文中宋" panose="02010600040101010101" charset="-122"/>
                <a:cs typeface="Times New Roman" panose="02020603050405020304" charset="0"/>
                <a:sym typeface="+mn-ea"/>
              </a:rPr>
              <a:t>且</a:t>
            </a:r>
            <a:r>
              <a:rPr lang="en-US" altLang="zh-CN" sz="1600">
                <a:latin typeface="Times New Roman" panose="02020603050405020304" charset="0"/>
                <a:ea typeface="华文中宋" panose="02010600040101010101" charset="-122"/>
                <a:cs typeface="Times New Roman" panose="02020603050405020304" charset="0"/>
                <a:sym typeface="+mn-ea"/>
              </a:rPr>
              <a:t>  F’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a:t>
            </a:r>
            <a:r>
              <a:rPr lang="el-GR" altLang="zh-CN" sz="1600">
                <a:latin typeface="Times New Roman" panose="02020603050405020304" charset="0"/>
                <a:ea typeface="华文中宋" panose="02010600040101010101" charset="-122"/>
                <a:cs typeface="Times New Roman" panose="02020603050405020304" charset="0"/>
                <a:sym typeface="+mn-ea"/>
              </a:rPr>
              <a:t>ε</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  FOLLOW (P) ={ FIRST (F’) - {</a:t>
            </a:r>
            <a:r>
              <a:rPr lang="el-GR" altLang="zh-CN" sz="1600">
                <a:latin typeface="Times New Roman" panose="02020603050405020304" charset="0"/>
                <a:ea typeface="华文中宋" panose="02010600040101010101" charset="-122"/>
                <a:cs typeface="Times New Roman" panose="02020603050405020304" charset="0"/>
                <a:sym typeface="+mn-ea"/>
              </a:rPr>
              <a:t>ε</a:t>
            </a:r>
            <a:r>
              <a:rPr lang="en-US" sz="1600">
                <a:latin typeface="Times New Roman" panose="02020603050405020304" charset="0"/>
                <a:ea typeface="华文中宋" panose="02010600040101010101" charset="-122"/>
                <a:cs typeface="Times New Roman" panose="02020603050405020304" charset="0"/>
                <a:sym typeface="+mn-ea"/>
              </a:rPr>
              <a:t>} }∪FOLLOW (F) ={ *, (, a, b, ^, +, #, ) } </a:t>
            </a:r>
            <a:endParaRPr lang="en-US" sz="1600">
              <a:latin typeface="Times New Roman" panose="02020603050405020304" charset="0"/>
              <a:ea typeface="华文中宋" panose="02010600040101010101" charset="-122"/>
              <a:cs typeface="Times New Roman" panose="02020603050405020304" charset="0"/>
              <a:sym typeface="+mn-ea"/>
            </a:endParaRPr>
          </a:p>
        </p:txBody>
      </p:sp>
      <p:sp>
        <p:nvSpPr>
          <p:cNvPr id="5" name="文本框 4"/>
          <p:cNvSpPr txBox="1"/>
          <p:nvPr>
            <p:custDataLst>
              <p:tags r:id="rId1"/>
            </p:custDataLst>
          </p:nvPr>
        </p:nvSpPr>
        <p:spPr>
          <a:xfrm>
            <a:off x="7007225" y="486410"/>
            <a:ext cx="6353175" cy="706755"/>
          </a:xfrm>
          <a:prstGeom prst="rect">
            <a:avLst/>
          </a:prstGeom>
          <a:noFill/>
        </p:spPr>
        <p:txBody>
          <a:bodyPr wrap="square" rtlCol="0" anchor="t">
            <a:spAutoFit/>
          </a:bodyPr>
          <a:p>
            <a:r>
              <a:rPr lang="en-US" altLang="zh-CN" sz="2000">
                <a:solidFill>
                  <a:srgbClr val="FF0000"/>
                </a:solidFill>
                <a:latin typeface="Times New Roman" panose="02020603050405020304" charset="0"/>
                <a:ea typeface="华文中宋" panose="02010600040101010101" charset="-122"/>
                <a:cs typeface="Times New Roman" panose="02020603050405020304" charset="0"/>
                <a:sym typeface="+mn-ea"/>
              </a:rPr>
              <a:t>FOLLOW </a:t>
            </a:r>
            <a:r>
              <a:rPr lang="zh-CN" altLang="en-US" sz="2000">
                <a:solidFill>
                  <a:srgbClr val="FF0000"/>
                </a:solidFill>
                <a:latin typeface="Times New Roman" panose="02020603050405020304" charset="0"/>
                <a:ea typeface="华文中宋" panose="02010600040101010101" charset="-122"/>
                <a:cs typeface="Times New Roman" panose="02020603050405020304" charset="0"/>
                <a:sym typeface="+mn-ea"/>
              </a:rPr>
              <a:t>集合不可能有</a:t>
            </a:r>
            <a:r>
              <a:rPr lang="en-US" altLang="zh-CN" sz="2000">
                <a:solidFill>
                  <a:srgbClr val="FF0000"/>
                </a:solidFill>
                <a:latin typeface="Times New Roman" panose="02020603050405020304" charset="0"/>
                <a:ea typeface="华文中宋" panose="02010600040101010101" charset="-122"/>
                <a:cs typeface="Times New Roman" panose="02020603050405020304" charset="0"/>
                <a:sym typeface="+mn-ea"/>
              </a:rPr>
              <a:t> </a:t>
            </a:r>
            <a:r>
              <a:rPr lang="el-GR" altLang="zh-CN" sz="2000">
                <a:solidFill>
                  <a:srgbClr val="FF0000"/>
                </a:solidFill>
                <a:latin typeface="Times New Roman" panose="02020603050405020304" charset="0"/>
                <a:ea typeface="华文中宋" panose="02010600040101010101" charset="-122"/>
                <a:cs typeface="Times New Roman" panose="02020603050405020304" charset="0"/>
                <a:sym typeface="+mn-ea"/>
              </a:rPr>
              <a:t>ε</a:t>
            </a:r>
            <a:r>
              <a:rPr lang="zh-CN" altLang="zh-CN" sz="2000">
                <a:solidFill>
                  <a:srgbClr val="FF0000"/>
                </a:solidFill>
                <a:latin typeface="Times New Roman" panose="02020603050405020304" charset="0"/>
                <a:ea typeface="华文中宋" panose="02010600040101010101" charset="-122"/>
                <a:cs typeface="Times New Roman" panose="02020603050405020304" charset="0"/>
                <a:sym typeface="+mn-ea"/>
              </a:rPr>
              <a:t>，可能有</a:t>
            </a:r>
            <a:r>
              <a:rPr lang="en-US" altLang="zh-CN" sz="2000">
                <a:solidFill>
                  <a:srgbClr val="FF0000"/>
                </a:solidFill>
                <a:latin typeface="Times New Roman" panose="02020603050405020304" charset="0"/>
                <a:ea typeface="华文中宋" panose="02010600040101010101" charset="-122"/>
                <a:cs typeface="Times New Roman" panose="02020603050405020304" charset="0"/>
                <a:sym typeface="+mn-ea"/>
              </a:rPr>
              <a:t> #</a:t>
            </a:r>
            <a:endParaRPr lang="en-US" altLang="zh-CN" sz="2000">
              <a:solidFill>
                <a:srgbClr val="FF0000"/>
              </a:solidFill>
              <a:latin typeface="Times New Roman" panose="02020603050405020304" charset="0"/>
              <a:ea typeface="华文中宋" panose="02010600040101010101" charset="-122"/>
              <a:cs typeface="Times New Roman" panose="02020603050405020304" charset="0"/>
              <a:sym typeface="+mn-ea"/>
            </a:endParaRPr>
          </a:p>
          <a:p>
            <a:r>
              <a:rPr lang="zh-CN" altLang="en-US" sz="2000">
                <a:solidFill>
                  <a:srgbClr val="FF0000"/>
                </a:solidFill>
                <a:latin typeface="Times New Roman" panose="02020603050405020304" charset="0"/>
                <a:ea typeface="华文中宋" panose="02010600040101010101" charset="-122"/>
                <a:cs typeface="Times New Roman" panose="02020603050405020304" charset="0"/>
                <a:sym typeface="+mn-ea"/>
              </a:rPr>
              <a:t>且</a:t>
            </a:r>
            <a:r>
              <a:rPr lang="en-US" altLang="zh-CN" sz="2000">
                <a:solidFill>
                  <a:srgbClr val="FF0000"/>
                </a:solidFill>
                <a:latin typeface="Times New Roman" panose="02020603050405020304" charset="0"/>
                <a:ea typeface="华文中宋" panose="02010600040101010101" charset="-122"/>
                <a:cs typeface="Times New Roman" panose="02020603050405020304" charset="0"/>
                <a:sym typeface="+mn-ea"/>
              </a:rPr>
              <a:t>一定是已知的在-&gt;左边，未知的在-&gt;右边</a:t>
            </a:r>
            <a:endParaRPr lang="en-US" altLang="zh-CN" sz="2000">
              <a:solidFill>
                <a:srgbClr val="FF0000"/>
              </a:solidFill>
              <a:latin typeface="Times New Roman" panose="02020603050405020304" charset="0"/>
              <a:ea typeface="华文中宋" panose="02010600040101010101" charset="-122"/>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5280" y="486410"/>
            <a:ext cx="278765" cy="541655"/>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624681" y="527061"/>
            <a:ext cx="6382385" cy="460375"/>
          </a:xfrm>
          <a:prstGeom prst="rect">
            <a:avLst/>
          </a:prstGeom>
          <a:noFill/>
        </p:spPr>
        <p:txBody>
          <a:bodyPr wrap="none" rtlCol="0">
            <a:spAutoFit/>
          </a:bodyPr>
          <a:lstStyle/>
          <a:p>
            <a:pPr algn="l"/>
            <a:r>
              <a:rPr lang="zh-CN" altLang="en-US" sz="2400" b="1" dirty="0">
                <a:solidFill>
                  <a:srgbClr val="7188A8"/>
                </a:solidFill>
                <a:cs typeface="+mn-ea"/>
                <a:sym typeface="+mn-lt"/>
              </a:rPr>
              <a:t>知识点复习</a:t>
            </a:r>
            <a:r>
              <a:rPr lang="en-US" altLang="zh-CN" sz="2400" b="1" dirty="0">
                <a:solidFill>
                  <a:srgbClr val="7188A8"/>
                </a:solidFill>
                <a:cs typeface="+mn-ea"/>
                <a:sym typeface="+mn-lt"/>
              </a:rPr>
              <a:t>——</a:t>
            </a:r>
            <a:r>
              <a:rPr lang="en-US" altLang="zh-CN" sz="2400" b="1" dirty="0">
                <a:solidFill>
                  <a:srgbClr val="7188A8"/>
                </a:solidFill>
                <a:cs typeface="+mn-ea"/>
                <a:sym typeface="+mn-lt"/>
              </a:rPr>
              <a:t>FIRST LAST </a:t>
            </a:r>
            <a:r>
              <a:rPr lang="zh-CN" altLang="en-US" sz="2400" b="1" dirty="0">
                <a:solidFill>
                  <a:srgbClr val="7188A8"/>
                </a:solidFill>
                <a:cs typeface="+mn-ea"/>
                <a:sym typeface="+mn-lt"/>
              </a:rPr>
              <a:t>集合</a:t>
            </a:r>
            <a:r>
              <a:rPr lang="en-US" altLang="zh-CN" sz="2400" b="1" dirty="0">
                <a:solidFill>
                  <a:srgbClr val="7188A8"/>
                </a:solidFill>
                <a:cs typeface="+mn-ea"/>
                <a:sym typeface="+mn-lt"/>
              </a:rPr>
              <a:t> </a:t>
            </a:r>
            <a:r>
              <a:rPr lang="zh-CN" altLang="en-US" sz="2400" b="1" dirty="0">
                <a:solidFill>
                  <a:srgbClr val="7188A8"/>
                </a:solidFill>
                <a:cs typeface="+mn-ea"/>
                <a:sym typeface="+mn-lt"/>
              </a:rPr>
              <a:t>和</a:t>
            </a:r>
            <a:r>
              <a:rPr lang="en-US" altLang="zh-CN" sz="2400" b="1" dirty="0">
                <a:solidFill>
                  <a:srgbClr val="7188A8"/>
                </a:solidFill>
                <a:cs typeface="+mn-ea"/>
                <a:sym typeface="+mn-lt"/>
              </a:rPr>
              <a:t> LL(1) </a:t>
            </a:r>
            <a:r>
              <a:rPr lang="zh-CN" altLang="en-US" sz="2400" b="1" dirty="0">
                <a:solidFill>
                  <a:srgbClr val="7188A8"/>
                </a:solidFill>
                <a:cs typeface="+mn-ea"/>
                <a:sym typeface="+mn-lt"/>
              </a:rPr>
              <a:t>文法</a:t>
            </a:r>
            <a:endParaRPr lang="zh-CN" altLang="en-US" sz="2400" b="1" dirty="0">
              <a:solidFill>
                <a:srgbClr val="7188A8"/>
              </a:solidFill>
              <a:cs typeface="+mn-ea"/>
              <a:sym typeface="+mn-lt"/>
            </a:endParaRPr>
          </a:p>
        </p:txBody>
      </p:sp>
      <p:sp>
        <p:nvSpPr>
          <p:cNvPr id="3" name="文本框 2"/>
          <p:cNvSpPr txBox="1"/>
          <p:nvPr/>
        </p:nvSpPr>
        <p:spPr>
          <a:xfrm>
            <a:off x="894715" y="925195"/>
            <a:ext cx="10788015" cy="1996440"/>
          </a:xfrm>
          <a:prstGeom prst="rect">
            <a:avLst/>
          </a:prstGeom>
          <a:noFill/>
        </p:spPr>
        <p:txBody>
          <a:bodyPr wrap="square" rtlCol="0" anchor="t">
            <a:noAutofit/>
          </a:bodyPr>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P264: 1． </a:t>
            </a:r>
            <a:r>
              <a:rPr lang="zh-CN" altLang="en-US" sz="2000">
                <a:latin typeface="Times New Roman" panose="02020603050405020304" charset="0"/>
                <a:ea typeface="华文中宋" panose="02010600040101010101" charset="-122"/>
                <a:cs typeface="Times New Roman" panose="02020603050405020304" charset="0"/>
                <a:sym typeface="+mn-ea"/>
              </a:rPr>
              <a:t>对于下面的文法</a:t>
            </a:r>
            <a:r>
              <a:rPr lang="en-US" altLang="zh-CN" sz="2000">
                <a:latin typeface="Times New Roman" panose="02020603050405020304" charset="0"/>
                <a:ea typeface="华文中宋" panose="02010600040101010101" charset="-122"/>
                <a:cs typeface="Times New Roman" panose="02020603050405020304" charset="0"/>
                <a:sym typeface="+mn-ea"/>
              </a:rPr>
              <a:t>G[E]：</a:t>
            </a:r>
            <a:endParaRPr lang="en-US" altLang="zh-CN"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E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T E’		</a:t>
            </a:r>
            <a:r>
              <a:rPr lang="en-US" altLang="zh-CN" sz="2000">
                <a:latin typeface="Times New Roman" panose="02020603050405020304" charset="0"/>
                <a:ea typeface="华文中宋" panose="02010600040101010101" charset="-122"/>
                <a:cs typeface="Times New Roman" panose="02020603050405020304" charset="0"/>
                <a:sym typeface="+mn-ea"/>
              </a:rPr>
              <a:t>T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F T’		F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P F’		 P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 E ) | a | b | ^</a:t>
            </a:r>
            <a:endParaRPr lang="en-US" altLang="zh-CN"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E’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 E | </a:t>
            </a:r>
            <a:r>
              <a:rPr lang="el-GR" altLang="zh-CN" sz="2000">
                <a:latin typeface="Times New Roman" panose="02020603050405020304" charset="0"/>
                <a:ea typeface="华文中宋" panose="02010600040101010101" charset="-122"/>
                <a:cs typeface="Times New Roman" panose="02020603050405020304" charset="0"/>
                <a:sym typeface="+mn-ea"/>
              </a:rPr>
              <a:t>ε</a:t>
            </a:r>
            <a:r>
              <a:rPr lang="en-US" altLang="el-GR" sz="2000">
                <a:latin typeface="Times New Roman" panose="02020603050405020304" charset="0"/>
                <a:ea typeface="华文中宋" panose="02010600040101010101" charset="-122"/>
                <a:cs typeface="Times New Roman" panose="02020603050405020304" charset="0"/>
                <a:sym typeface="+mn-ea"/>
              </a:rPr>
              <a:t>		</a:t>
            </a:r>
            <a:r>
              <a:rPr lang="en-US" altLang="zh-CN" sz="2000">
                <a:latin typeface="Times New Roman" panose="02020603050405020304" charset="0"/>
                <a:ea typeface="华文中宋" panose="02010600040101010101" charset="-122"/>
                <a:cs typeface="Times New Roman" panose="02020603050405020304" charset="0"/>
                <a:sym typeface="+mn-ea"/>
              </a:rPr>
              <a:t>T’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T | </a:t>
            </a:r>
            <a:r>
              <a:rPr lang="el-GR" altLang="zh-CN" sz="2000">
                <a:latin typeface="Times New Roman" panose="02020603050405020304" charset="0"/>
                <a:ea typeface="华文中宋" panose="02010600040101010101" charset="-122"/>
                <a:cs typeface="Times New Roman" panose="02020603050405020304" charset="0"/>
                <a:sym typeface="+mn-ea"/>
              </a:rPr>
              <a:t>ε</a:t>
            </a:r>
            <a:r>
              <a:rPr lang="en-US" altLang="el-GR" sz="2000">
                <a:latin typeface="Times New Roman" panose="02020603050405020304" charset="0"/>
                <a:ea typeface="华文中宋" panose="02010600040101010101" charset="-122"/>
                <a:cs typeface="Times New Roman" panose="02020603050405020304" charset="0"/>
                <a:sym typeface="+mn-ea"/>
              </a:rPr>
              <a:t>		</a:t>
            </a:r>
            <a:r>
              <a:rPr lang="en-US" altLang="zh-CN" sz="2000">
                <a:latin typeface="Times New Roman" panose="02020603050405020304" charset="0"/>
                <a:ea typeface="华文中宋" panose="02010600040101010101" charset="-122"/>
                <a:cs typeface="Times New Roman" panose="02020603050405020304" charset="0"/>
                <a:sym typeface="+mn-ea"/>
              </a:rPr>
              <a:t>F’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 F’ | </a:t>
            </a:r>
            <a:r>
              <a:rPr lang="el-GR" altLang="zh-CN" sz="2000">
                <a:latin typeface="Times New Roman" panose="02020603050405020304" charset="0"/>
                <a:ea typeface="华文中宋" panose="02010600040101010101" charset="-122"/>
                <a:cs typeface="Times New Roman" panose="02020603050405020304" charset="0"/>
                <a:sym typeface="+mn-ea"/>
              </a:rPr>
              <a:t>ε</a:t>
            </a:r>
            <a:endParaRPr lang="zh-CN" altLang="en-US"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(2) 证明这个文法是 LL(1)的</a:t>
            </a:r>
            <a:endParaRPr lang="en-US" altLang="zh-CN" sz="2000">
              <a:latin typeface="Times New Roman" panose="02020603050405020304" charset="0"/>
              <a:ea typeface="华文中宋" panose="02010600040101010101" charset="-122"/>
              <a:cs typeface="Times New Roman" panose="02020603050405020304" charset="0"/>
              <a:sym typeface="+mn-ea"/>
            </a:endParaRPr>
          </a:p>
        </p:txBody>
      </p:sp>
      <p:pic>
        <p:nvPicPr>
          <p:cNvPr id="5" name="图片 4"/>
          <p:cNvPicPr>
            <a:picLocks noChangeAspect="1"/>
          </p:cNvPicPr>
          <p:nvPr>
            <p:custDataLst>
              <p:tags r:id="rId1"/>
            </p:custDataLst>
          </p:nvPr>
        </p:nvPicPr>
        <p:blipFill>
          <a:blip r:embed="rId2"/>
          <a:stretch>
            <a:fillRect/>
          </a:stretch>
        </p:blipFill>
        <p:spPr>
          <a:xfrm>
            <a:off x="1525270" y="4328795"/>
            <a:ext cx="4314825" cy="2083435"/>
          </a:xfrm>
          <a:prstGeom prst="rect">
            <a:avLst/>
          </a:prstGeom>
        </p:spPr>
      </p:pic>
      <p:pic>
        <p:nvPicPr>
          <p:cNvPr id="10" name="图片 9"/>
          <p:cNvPicPr>
            <a:picLocks noChangeAspect="1"/>
          </p:cNvPicPr>
          <p:nvPr>
            <p:custDataLst>
              <p:tags r:id="rId3"/>
            </p:custDataLst>
          </p:nvPr>
        </p:nvPicPr>
        <p:blipFill>
          <a:blip r:embed="rId4"/>
          <a:stretch>
            <a:fillRect/>
          </a:stretch>
        </p:blipFill>
        <p:spPr>
          <a:xfrm>
            <a:off x="1340485" y="2921635"/>
            <a:ext cx="6881495" cy="126809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5280" y="486410"/>
            <a:ext cx="278765" cy="541655"/>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624681" y="527061"/>
            <a:ext cx="6382385" cy="460375"/>
          </a:xfrm>
          <a:prstGeom prst="rect">
            <a:avLst/>
          </a:prstGeom>
          <a:noFill/>
        </p:spPr>
        <p:txBody>
          <a:bodyPr wrap="none" rtlCol="0">
            <a:spAutoFit/>
          </a:bodyPr>
          <a:lstStyle/>
          <a:p>
            <a:pPr algn="l"/>
            <a:r>
              <a:rPr lang="zh-CN" altLang="en-US" sz="2400" b="1" dirty="0">
                <a:solidFill>
                  <a:srgbClr val="7188A8"/>
                </a:solidFill>
                <a:cs typeface="+mn-ea"/>
                <a:sym typeface="+mn-lt"/>
              </a:rPr>
              <a:t>知识点复习</a:t>
            </a:r>
            <a:r>
              <a:rPr lang="en-US" altLang="zh-CN" sz="2400" b="1" dirty="0">
                <a:solidFill>
                  <a:srgbClr val="7188A8"/>
                </a:solidFill>
                <a:cs typeface="+mn-ea"/>
                <a:sym typeface="+mn-lt"/>
              </a:rPr>
              <a:t>——</a:t>
            </a:r>
            <a:r>
              <a:rPr lang="en-US" altLang="zh-CN" sz="2400" b="1" dirty="0">
                <a:solidFill>
                  <a:srgbClr val="7188A8"/>
                </a:solidFill>
                <a:cs typeface="+mn-ea"/>
                <a:sym typeface="+mn-lt"/>
              </a:rPr>
              <a:t>FIRST LAST </a:t>
            </a:r>
            <a:r>
              <a:rPr lang="zh-CN" altLang="en-US" sz="2400" b="1" dirty="0">
                <a:solidFill>
                  <a:srgbClr val="7188A8"/>
                </a:solidFill>
                <a:cs typeface="+mn-ea"/>
                <a:sym typeface="+mn-lt"/>
              </a:rPr>
              <a:t>集合</a:t>
            </a:r>
            <a:r>
              <a:rPr lang="en-US" altLang="zh-CN" sz="2400" b="1" dirty="0">
                <a:solidFill>
                  <a:srgbClr val="7188A8"/>
                </a:solidFill>
                <a:cs typeface="+mn-ea"/>
                <a:sym typeface="+mn-lt"/>
              </a:rPr>
              <a:t> </a:t>
            </a:r>
            <a:r>
              <a:rPr lang="zh-CN" altLang="en-US" sz="2400" b="1" dirty="0">
                <a:solidFill>
                  <a:srgbClr val="7188A8"/>
                </a:solidFill>
                <a:cs typeface="+mn-ea"/>
                <a:sym typeface="+mn-lt"/>
              </a:rPr>
              <a:t>和</a:t>
            </a:r>
            <a:r>
              <a:rPr lang="en-US" altLang="zh-CN" sz="2400" b="1" dirty="0">
                <a:solidFill>
                  <a:srgbClr val="7188A8"/>
                </a:solidFill>
                <a:cs typeface="+mn-ea"/>
                <a:sym typeface="+mn-lt"/>
              </a:rPr>
              <a:t> LL(1) </a:t>
            </a:r>
            <a:r>
              <a:rPr lang="zh-CN" altLang="en-US" sz="2400" b="1" dirty="0">
                <a:solidFill>
                  <a:srgbClr val="7188A8"/>
                </a:solidFill>
                <a:cs typeface="+mn-ea"/>
                <a:sym typeface="+mn-lt"/>
              </a:rPr>
              <a:t>文法</a:t>
            </a:r>
            <a:endParaRPr lang="zh-CN" altLang="en-US" sz="2400" b="1" dirty="0">
              <a:solidFill>
                <a:srgbClr val="7188A8"/>
              </a:solidFill>
              <a:cs typeface="+mn-ea"/>
              <a:sym typeface="+mn-lt"/>
            </a:endParaRPr>
          </a:p>
        </p:txBody>
      </p:sp>
      <p:sp>
        <p:nvSpPr>
          <p:cNvPr id="3" name="文本框 2"/>
          <p:cNvSpPr txBox="1"/>
          <p:nvPr/>
        </p:nvSpPr>
        <p:spPr>
          <a:xfrm>
            <a:off x="894715" y="925195"/>
            <a:ext cx="10788015" cy="1996440"/>
          </a:xfrm>
          <a:prstGeom prst="rect">
            <a:avLst/>
          </a:prstGeom>
          <a:noFill/>
        </p:spPr>
        <p:txBody>
          <a:bodyPr wrap="square" rtlCol="0" anchor="t">
            <a:noAutofit/>
          </a:bodyPr>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P264: 1． </a:t>
            </a:r>
            <a:r>
              <a:rPr lang="zh-CN" altLang="en-US" sz="2000">
                <a:latin typeface="Times New Roman" panose="02020603050405020304" charset="0"/>
                <a:ea typeface="华文中宋" panose="02010600040101010101" charset="-122"/>
                <a:cs typeface="Times New Roman" panose="02020603050405020304" charset="0"/>
                <a:sym typeface="+mn-ea"/>
              </a:rPr>
              <a:t>对于下面的文法</a:t>
            </a:r>
            <a:r>
              <a:rPr lang="en-US" altLang="zh-CN" sz="2000">
                <a:latin typeface="Times New Roman" panose="02020603050405020304" charset="0"/>
                <a:ea typeface="华文中宋" panose="02010600040101010101" charset="-122"/>
                <a:cs typeface="Times New Roman" panose="02020603050405020304" charset="0"/>
                <a:sym typeface="+mn-ea"/>
              </a:rPr>
              <a:t>G[E]：</a:t>
            </a:r>
            <a:endParaRPr lang="en-US" altLang="zh-CN"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E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T E’		</a:t>
            </a:r>
            <a:r>
              <a:rPr lang="en-US" altLang="zh-CN" sz="2000">
                <a:latin typeface="Times New Roman" panose="02020603050405020304" charset="0"/>
                <a:ea typeface="华文中宋" panose="02010600040101010101" charset="-122"/>
                <a:cs typeface="Times New Roman" panose="02020603050405020304" charset="0"/>
                <a:sym typeface="+mn-ea"/>
              </a:rPr>
              <a:t>T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F T’		F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P F’		 P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 E ) | a | b | ^</a:t>
            </a:r>
            <a:endParaRPr lang="en-US" altLang="zh-CN"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E’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 E | </a:t>
            </a:r>
            <a:r>
              <a:rPr lang="el-GR" altLang="zh-CN" sz="2000">
                <a:latin typeface="Times New Roman" panose="02020603050405020304" charset="0"/>
                <a:ea typeface="华文中宋" panose="02010600040101010101" charset="-122"/>
                <a:cs typeface="Times New Roman" panose="02020603050405020304" charset="0"/>
                <a:sym typeface="+mn-ea"/>
              </a:rPr>
              <a:t>ε</a:t>
            </a:r>
            <a:r>
              <a:rPr lang="en-US" altLang="el-GR" sz="2000">
                <a:latin typeface="Times New Roman" panose="02020603050405020304" charset="0"/>
                <a:ea typeface="华文中宋" panose="02010600040101010101" charset="-122"/>
                <a:cs typeface="Times New Roman" panose="02020603050405020304" charset="0"/>
                <a:sym typeface="+mn-ea"/>
              </a:rPr>
              <a:t>		</a:t>
            </a:r>
            <a:r>
              <a:rPr lang="en-US" altLang="zh-CN" sz="2000">
                <a:latin typeface="Times New Roman" panose="02020603050405020304" charset="0"/>
                <a:ea typeface="华文中宋" panose="02010600040101010101" charset="-122"/>
                <a:cs typeface="Times New Roman" panose="02020603050405020304" charset="0"/>
                <a:sym typeface="+mn-ea"/>
              </a:rPr>
              <a:t>T’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T | </a:t>
            </a:r>
            <a:r>
              <a:rPr lang="el-GR" altLang="zh-CN" sz="2000">
                <a:latin typeface="Times New Roman" panose="02020603050405020304" charset="0"/>
                <a:ea typeface="华文中宋" panose="02010600040101010101" charset="-122"/>
                <a:cs typeface="Times New Roman" panose="02020603050405020304" charset="0"/>
                <a:sym typeface="+mn-ea"/>
              </a:rPr>
              <a:t>ε</a:t>
            </a:r>
            <a:r>
              <a:rPr lang="en-US" altLang="el-GR" sz="2000">
                <a:latin typeface="Times New Roman" panose="02020603050405020304" charset="0"/>
                <a:ea typeface="华文中宋" panose="02010600040101010101" charset="-122"/>
                <a:cs typeface="Times New Roman" panose="02020603050405020304" charset="0"/>
                <a:sym typeface="+mn-ea"/>
              </a:rPr>
              <a:t>		</a:t>
            </a:r>
            <a:r>
              <a:rPr lang="en-US" altLang="zh-CN" sz="2000">
                <a:latin typeface="Times New Roman" panose="02020603050405020304" charset="0"/>
                <a:ea typeface="华文中宋" panose="02010600040101010101" charset="-122"/>
                <a:cs typeface="Times New Roman" panose="02020603050405020304" charset="0"/>
                <a:sym typeface="+mn-ea"/>
              </a:rPr>
              <a:t>F’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 F’ | </a:t>
            </a:r>
            <a:r>
              <a:rPr lang="el-GR" altLang="zh-CN" sz="2000">
                <a:latin typeface="Times New Roman" panose="02020603050405020304" charset="0"/>
                <a:ea typeface="华文中宋" panose="02010600040101010101" charset="-122"/>
                <a:cs typeface="Times New Roman" panose="02020603050405020304" charset="0"/>
                <a:sym typeface="+mn-ea"/>
              </a:rPr>
              <a:t>ε</a:t>
            </a:r>
            <a:endParaRPr lang="zh-CN" altLang="en-US"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(3) 构造它的预测分析表。</a:t>
            </a:r>
            <a:endParaRPr lang="en-US" altLang="zh-CN" sz="2000">
              <a:latin typeface="Times New Roman" panose="02020603050405020304" charset="0"/>
              <a:ea typeface="华文中宋" panose="02010600040101010101" charset="-122"/>
              <a:cs typeface="Times New Roman" panose="02020603050405020304" charset="0"/>
              <a:sym typeface="+mn-ea"/>
            </a:endParaRPr>
          </a:p>
        </p:txBody>
      </p:sp>
      <p:pic>
        <p:nvPicPr>
          <p:cNvPr id="9" name="图片 8"/>
          <p:cNvPicPr>
            <a:picLocks noChangeAspect="1"/>
          </p:cNvPicPr>
          <p:nvPr>
            <p:custDataLst>
              <p:tags r:id="rId1"/>
            </p:custDataLst>
          </p:nvPr>
        </p:nvPicPr>
        <p:blipFill>
          <a:blip r:embed="rId2"/>
          <a:stretch>
            <a:fillRect/>
          </a:stretch>
        </p:blipFill>
        <p:spPr>
          <a:xfrm>
            <a:off x="5436870" y="3154045"/>
            <a:ext cx="5803265" cy="2740025"/>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624840" y="3088640"/>
            <a:ext cx="4567555" cy="287083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tretch>
            <a:fillRect/>
          </a:stretch>
        </p:blipFill>
        <p:spPr>
          <a:xfrm>
            <a:off x="6720840" y="845820"/>
            <a:ext cx="5170170" cy="889635"/>
          </a:xfrm>
          <a:prstGeom prst="rect">
            <a:avLst/>
          </a:prstGeom>
        </p:spPr>
      </p:pic>
      <p:sp>
        <p:nvSpPr>
          <p:cNvPr id="4" name="矩形 3"/>
          <p:cNvSpPr/>
          <p:nvPr/>
        </p:nvSpPr>
        <p:spPr>
          <a:xfrm>
            <a:off x="335280" y="486410"/>
            <a:ext cx="278765" cy="541655"/>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624681" y="527061"/>
            <a:ext cx="7576185" cy="460375"/>
          </a:xfrm>
          <a:prstGeom prst="rect">
            <a:avLst/>
          </a:prstGeom>
          <a:noFill/>
        </p:spPr>
        <p:txBody>
          <a:bodyPr wrap="none" rtlCol="0">
            <a:spAutoFit/>
          </a:bodyPr>
          <a:lstStyle/>
          <a:p>
            <a:pPr algn="l"/>
            <a:r>
              <a:rPr lang="zh-CN" altLang="en-US" sz="2400" b="1" dirty="0">
                <a:solidFill>
                  <a:srgbClr val="7188A8"/>
                </a:solidFill>
                <a:cs typeface="+mn-ea"/>
                <a:sym typeface="+mn-lt"/>
              </a:rPr>
              <a:t>知识点复习</a:t>
            </a:r>
            <a:r>
              <a:rPr lang="en-US" altLang="zh-CN" sz="2400" b="1" dirty="0">
                <a:solidFill>
                  <a:srgbClr val="7188A8"/>
                </a:solidFill>
                <a:cs typeface="+mn-ea"/>
                <a:sym typeface="+mn-lt"/>
              </a:rPr>
              <a:t>——FIRSTVT LASTVT </a:t>
            </a:r>
            <a:r>
              <a:rPr lang="zh-CN" altLang="en-US" sz="2400" b="1" dirty="0">
                <a:solidFill>
                  <a:srgbClr val="7188A8"/>
                </a:solidFill>
                <a:cs typeface="+mn-ea"/>
                <a:sym typeface="+mn-lt"/>
              </a:rPr>
              <a:t>集合</a:t>
            </a:r>
            <a:r>
              <a:rPr lang="en-US" altLang="zh-CN" sz="2400" b="1" dirty="0">
                <a:solidFill>
                  <a:srgbClr val="7188A8"/>
                </a:solidFill>
                <a:cs typeface="+mn-ea"/>
                <a:sym typeface="+mn-lt"/>
              </a:rPr>
              <a:t> </a:t>
            </a:r>
            <a:r>
              <a:rPr lang="zh-CN" altLang="en-US" sz="2400" b="1" dirty="0">
                <a:solidFill>
                  <a:srgbClr val="7188A8"/>
                </a:solidFill>
                <a:cs typeface="+mn-ea"/>
                <a:sym typeface="+mn-lt"/>
              </a:rPr>
              <a:t>和</a:t>
            </a:r>
            <a:r>
              <a:rPr lang="en-US" altLang="zh-CN" sz="2400" b="1" dirty="0">
                <a:solidFill>
                  <a:srgbClr val="7188A8"/>
                </a:solidFill>
                <a:cs typeface="+mn-ea"/>
                <a:sym typeface="+mn-lt"/>
              </a:rPr>
              <a:t> </a:t>
            </a:r>
            <a:r>
              <a:rPr lang="zh-CN" altLang="en-US" sz="2400" b="1" dirty="0">
                <a:solidFill>
                  <a:srgbClr val="7188A8"/>
                </a:solidFill>
                <a:cs typeface="+mn-ea"/>
                <a:sym typeface="+mn-lt"/>
              </a:rPr>
              <a:t>算符优先文法</a:t>
            </a:r>
            <a:endParaRPr lang="zh-CN" altLang="en-US" sz="2400" b="1" dirty="0">
              <a:solidFill>
                <a:srgbClr val="7188A8"/>
              </a:solidFill>
              <a:cs typeface="+mn-ea"/>
              <a:sym typeface="+mn-lt"/>
            </a:endParaRPr>
          </a:p>
        </p:txBody>
      </p:sp>
      <p:sp>
        <p:nvSpPr>
          <p:cNvPr id="3" name="文本框 2"/>
          <p:cNvSpPr txBox="1"/>
          <p:nvPr/>
        </p:nvSpPr>
        <p:spPr>
          <a:xfrm>
            <a:off x="894715" y="1060450"/>
            <a:ext cx="9944735" cy="2141220"/>
          </a:xfrm>
          <a:prstGeom prst="rect">
            <a:avLst/>
          </a:prstGeom>
          <a:noFill/>
        </p:spPr>
        <p:txBody>
          <a:bodyPr wrap="square" rtlCol="0" anchor="t">
            <a:noAutofit/>
          </a:bodyPr>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P279: 6． </a:t>
            </a:r>
            <a:r>
              <a:rPr lang="zh-CN" altLang="en-US" sz="2000">
                <a:latin typeface="Times New Roman" panose="02020603050405020304" charset="0"/>
                <a:ea typeface="华文中宋" panose="02010600040101010101" charset="-122"/>
                <a:cs typeface="Times New Roman" panose="02020603050405020304" charset="0"/>
                <a:sym typeface="+mn-ea"/>
              </a:rPr>
              <a:t>对于下面的</a:t>
            </a:r>
            <a:r>
              <a:rPr lang="zh-CN" altLang="en-US" sz="2000">
                <a:latin typeface="Times New Roman" panose="02020603050405020304" charset="0"/>
                <a:ea typeface="华文中宋" panose="02010600040101010101" charset="-122"/>
                <a:cs typeface="Times New Roman" panose="02020603050405020304" charset="0"/>
                <a:sym typeface="+mn-ea"/>
              </a:rPr>
              <a:t>算符文法</a:t>
            </a:r>
            <a:r>
              <a:rPr lang="en-US" altLang="zh-CN" sz="2000">
                <a:latin typeface="Times New Roman" panose="02020603050405020304" charset="0"/>
                <a:ea typeface="华文中宋" panose="02010600040101010101" charset="-122"/>
                <a:cs typeface="Times New Roman" panose="02020603050405020304" charset="0"/>
                <a:sym typeface="+mn-ea"/>
              </a:rPr>
              <a:t>G[E]：</a:t>
            </a:r>
            <a:endParaRPr lang="en-US" altLang="zh-CN"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S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S a A | A		A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A b B | B		B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c S d | e</a:t>
            </a:r>
            <a:endParaRPr lang="en-US" altLang="zh-CN"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zh-CN" altLang="en-US" sz="2000">
                <a:solidFill>
                  <a:srgbClr val="FF0000"/>
                </a:solidFill>
                <a:latin typeface="Times New Roman" panose="02020603050405020304" charset="0"/>
                <a:ea typeface="华文中宋" panose="02010600040101010101" charset="-122"/>
                <a:cs typeface="Times New Roman" panose="02020603050405020304" charset="0"/>
                <a:sym typeface="+mn-ea"/>
              </a:rPr>
              <a:t>算符文法不允许两个非终结符相邻！</a:t>
            </a:r>
            <a:r>
              <a:rPr lang="en-US" altLang="zh-CN" sz="2000">
                <a:latin typeface="Times New Roman" panose="02020603050405020304" charset="0"/>
                <a:ea typeface="华文中宋" panose="02010600040101010101" charset="-122"/>
                <a:cs typeface="Times New Roman" panose="02020603050405020304" charset="0"/>
                <a:sym typeface="+mn-ea"/>
              </a:rPr>
              <a:t>	</a:t>
            </a:r>
            <a:endParaRPr lang="en-US" altLang="zh-CN"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(1) 计算这个文法的每个非终结符号的 FIRSTVT 集合和 </a:t>
            </a:r>
            <a:r>
              <a:rPr lang="en-US" altLang="zh-CN" sz="2000">
                <a:latin typeface="Times New Roman" panose="02020603050405020304" charset="0"/>
                <a:ea typeface="华文中宋" panose="02010600040101010101" charset="-122"/>
                <a:cs typeface="Times New Roman" panose="02020603050405020304" charset="0"/>
                <a:sym typeface="+mn-ea"/>
              </a:rPr>
              <a:t>LASTVT 集合</a:t>
            </a:r>
            <a:endParaRPr lang="en-US" altLang="zh-CN"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zh-CN" altLang="en-US">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FASTVT和LASTVT是自底向上求的，因为可能会出现递归的情况</a:t>
            </a:r>
            <a:r>
              <a:rPr lang="zh-CN" altLang="en-US" sz="20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a:t>
            </a:r>
            <a:endParaRPr lang="zh-CN" altLang="en-US" sz="20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2" name="文本框 1"/>
          <p:cNvSpPr txBox="1"/>
          <p:nvPr/>
        </p:nvSpPr>
        <p:spPr>
          <a:xfrm>
            <a:off x="1106170" y="3568065"/>
            <a:ext cx="4826635" cy="2054225"/>
          </a:xfrm>
          <a:prstGeom prst="rect">
            <a:avLst/>
          </a:prstGeom>
          <a:noFill/>
        </p:spPr>
        <p:txBody>
          <a:bodyPr wrap="square" rtlCol="0" anchor="t">
            <a:noAutofit/>
          </a:bodyPr>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FIRST</a:t>
            </a:r>
            <a:r>
              <a:rPr lang="en-US" sz="1600">
                <a:latin typeface="Times New Roman" panose="02020603050405020304" charset="0"/>
                <a:ea typeface="华文中宋" panose="02010600040101010101" charset="-122"/>
                <a:cs typeface="Times New Roman" panose="02020603050405020304" charset="0"/>
                <a:sym typeface="+mn-ea"/>
              </a:rPr>
              <a:t>VT (B) = { c, e }</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  </a:t>
            </a:r>
            <a:r>
              <a:rPr lang="en-US" altLang="zh-CN" sz="1600">
                <a:latin typeface="Times New Roman" panose="02020603050405020304" charset="0"/>
                <a:ea typeface="华文中宋" panose="02010600040101010101" charset="-122"/>
                <a:cs typeface="Times New Roman" panose="02020603050405020304" charset="0"/>
                <a:sym typeface="+mn-ea"/>
              </a:rPr>
              <a:t>A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A b B | B</a:t>
            </a:r>
            <a:r>
              <a:rPr lang="en-US" sz="1600">
                <a:latin typeface="Times New Roman" panose="02020603050405020304" charset="0"/>
                <a:ea typeface="华文中宋" panose="02010600040101010101" charset="-122"/>
                <a:cs typeface="Times New Roman" panose="02020603050405020304" charset="0"/>
                <a:sym typeface="+mn-ea"/>
              </a:rPr>
              <a:t>   </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  </a:t>
            </a:r>
            <a:r>
              <a:rPr lang="en-US" sz="1600">
                <a:latin typeface="Times New Roman" panose="02020603050405020304" charset="0"/>
                <a:ea typeface="华文中宋" panose="02010600040101010101" charset="-122"/>
                <a:cs typeface="Times New Roman" panose="02020603050405020304" charset="0"/>
                <a:sym typeface="+mn-ea"/>
              </a:rPr>
              <a:t>FIRSTVT (A) = { b } ∪ FIRSTVT (B) = { </a:t>
            </a:r>
            <a:r>
              <a:rPr lang="en-US" sz="1600">
                <a:latin typeface="Times New Roman" panose="02020603050405020304" charset="0"/>
                <a:ea typeface="华文中宋" panose="02010600040101010101" charset="-122"/>
                <a:cs typeface="Times New Roman" panose="02020603050405020304" charset="0"/>
                <a:sym typeface="+mn-ea"/>
              </a:rPr>
              <a:t>b, c, e }</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  </a:t>
            </a:r>
            <a:r>
              <a:rPr lang="en-US" altLang="zh-CN" sz="1600">
                <a:latin typeface="Times New Roman" panose="02020603050405020304" charset="0"/>
                <a:ea typeface="华文中宋" panose="02010600040101010101" charset="-122"/>
                <a:cs typeface="Times New Roman" panose="02020603050405020304" charset="0"/>
                <a:sym typeface="+mn-ea"/>
              </a:rPr>
              <a:t>S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S a A | A</a:t>
            </a:r>
            <a:r>
              <a:rPr lang="en-US" sz="1600">
                <a:latin typeface="Times New Roman" panose="02020603050405020304" charset="0"/>
                <a:ea typeface="华文中宋" panose="02010600040101010101" charset="-122"/>
                <a:cs typeface="Times New Roman" panose="02020603050405020304" charset="0"/>
                <a:sym typeface="+mn-ea"/>
              </a:rPr>
              <a:t> </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  FIRSTVT (S) = { a } ∪ FIRSTVT (A) = {a, b, c, e }</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endParaRPr lang="en-US" sz="1600">
              <a:latin typeface="Times New Roman" panose="02020603050405020304" charset="0"/>
              <a:ea typeface="华文中宋" panose="02010600040101010101" charset="-122"/>
              <a:cs typeface="Times New Roman" panose="02020603050405020304" charset="0"/>
              <a:sym typeface="+mn-ea"/>
            </a:endParaRPr>
          </a:p>
        </p:txBody>
      </p:sp>
      <p:sp>
        <p:nvSpPr>
          <p:cNvPr id="8" name="文本框 7"/>
          <p:cNvSpPr txBox="1"/>
          <p:nvPr/>
        </p:nvSpPr>
        <p:spPr>
          <a:xfrm>
            <a:off x="6012815" y="3568065"/>
            <a:ext cx="4826635" cy="2054225"/>
          </a:xfrm>
          <a:prstGeom prst="rect">
            <a:avLst/>
          </a:prstGeom>
          <a:noFill/>
        </p:spPr>
        <p:txBody>
          <a:bodyPr wrap="square" rtlCol="0" anchor="t">
            <a:noAutofit/>
          </a:bodyPr>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LASTVT (B) = { d, e }</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  </a:t>
            </a:r>
            <a:r>
              <a:rPr lang="en-US" altLang="zh-CN" sz="1600">
                <a:latin typeface="Times New Roman" panose="02020603050405020304" charset="0"/>
                <a:ea typeface="华文中宋" panose="02010600040101010101" charset="-122"/>
                <a:cs typeface="Times New Roman" panose="02020603050405020304" charset="0"/>
                <a:sym typeface="+mn-ea"/>
              </a:rPr>
              <a:t>A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A b B | B</a:t>
            </a:r>
            <a:r>
              <a:rPr lang="en-US" sz="1600">
                <a:latin typeface="Times New Roman" panose="02020603050405020304" charset="0"/>
                <a:ea typeface="华文中宋" panose="02010600040101010101" charset="-122"/>
                <a:cs typeface="Times New Roman" panose="02020603050405020304" charset="0"/>
                <a:sym typeface="+mn-ea"/>
              </a:rPr>
              <a:t>   </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  </a:t>
            </a:r>
            <a:r>
              <a:rPr lang="en-US" sz="1600">
                <a:latin typeface="Times New Roman" panose="02020603050405020304" charset="0"/>
                <a:ea typeface="华文中宋" panose="02010600040101010101" charset="-122"/>
                <a:cs typeface="Times New Roman" panose="02020603050405020304" charset="0"/>
                <a:sym typeface="+mn-ea"/>
              </a:rPr>
              <a:t>LASTVT</a:t>
            </a:r>
            <a:r>
              <a:rPr lang="en-US" sz="1600">
                <a:latin typeface="Times New Roman" panose="02020603050405020304" charset="0"/>
                <a:ea typeface="华文中宋" panose="02010600040101010101" charset="-122"/>
                <a:cs typeface="Times New Roman" panose="02020603050405020304" charset="0"/>
                <a:sym typeface="+mn-ea"/>
              </a:rPr>
              <a:t> (A) = { b } ∪ </a:t>
            </a:r>
            <a:r>
              <a:rPr lang="en-US" sz="1600">
                <a:latin typeface="Times New Roman" panose="02020603050405020304" charset="0"/>
                <a:ea typeface="华文中宋" panose="02010600040101010101" charset="-122"/>
                <a:cs typeface="Times New Roman" panose="02020603050405020304" charset="0"/>
                <a:sym typeface="+mn-ea"/>
              </a:rPr>
              <a:t>LASTVT</a:t>
            </a:r>
            <a:r>
              <a:rPr lang="en-US" sz="1600">
                <a:latin typeface="Times New Roman" panose="02020603050405020304" charset="0"/>
                <a:ea typeface="华文中宋" panose="02010600040101010101" charset="-122"/>
                <a:cs typeface="Times New Roman" panose="02020603050405020304" charset="0"/>
                <a:sym typeface="+mn-ea"/>
              </a:rPr>
              <a:t> (B) = { </a:t>
            </a:r>
            <a:r>
              <a:rPr lang="en-US" sz="1600">
                <a:latin typeface="Times New Roman" panose="02020603050405020304" charset="0"/>
                <a:ea typeface="华文中宋" panose="02010600040101010101" charset="-122"/>
                <a:cs typeface="Times New Roman" panose="02020603050405020304" charset="0"/>
                <a:sym typeface="+mn-ea"/>
              </a:rPr>
              <a:t>b, d, e }</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  </a:t>
            </a:r>
            <a:r>
              <a:rPr lang="en-US" altLang="zh-CN" sz="1600">
                <a:latin typeface="Times New Roman" panose="02020603050405020304" charset="0"/>
                <a:ea typeface="华文中宋" panose="02010600040101010101" charset="-122"/>
                <a:cs typeface="Times New Roman" panose="02020603050405020304" charset="0"/>
                <a:sym typeface="+mn-ea"/>
              </a:rPr>
              <a:t>S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S a A | A</a:t>
            </a:r>
            <a:r>
              <a:rPr lang="en-US" sz="1600">
                <a:latin typeface="Times New Roman" panose="02020603050405020304" charset="0"/>
                <a:ea typeface="华文中宋" panose="02010600040101010101" charset="-122"/>
                <a:cs typeface="Times New Roman" panose="02020603050405020304" charset="0"/>
                <a:sym typeface="+mn-ea"/>
              </a:rPr>
              <a:t> </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  </a:t>
            </a:r>
            <a:r>
              <a:rPr lang="en-US" sz="1600">
                <a:latin typeface="Times New Roman" panose="02020603050405020304" charset="0"/>
                <a:ea typeface="华文中宋" panose="02010600040101010101" charset="-122"/>
                <a:cs typeface="Times New Roman" panose="02020603050405020304" charset="0"/>
                <a:sym typeface="+mn-ea"/>
              </a:rPr>
              <a:t>LASTVT</a:t>
            </a:r>
            <a:r>
              <a:rPr lang="en-US" sz="1600">
                <a:latin typeface="Times New Roman" panose="02020603050405020304" charset="0"/>
                <a:ea typeface="华文中宋" panose="02010600040101010101" charset="-122"/>
                <a:cs typeface="Times New Roman" panose="02020603050405020304" charset="0"/>
                <a:sym typeface="+mn-ea"/>
              </a:rPr>
              <a:t> (S) = { a } ∪ </a:t>
            </a:r>
            <a:r>
              <a:rPr lang="en-US" sz="1600">
                <a:latin typeface="Times New Roman" panose="02020603050405020304" charset="0"/>
                <a:ea typeface="华文中宋" panose="02010600040101010101" charset="-122"/>
                <a:cs typeface="Times New Roman" panose="02020603050405020304" charset="0"/>
                <a:sym typeface="+mn-ea"/>
              </a:rPr>
              <a:t>LASTVT</a:t>
            </a:r>
            <a:r>
              <a:rPr lang="en-US" sz="1600">
                <a:latin typeface="Times New Roman" panose="02020603050405020304" charset="0"/>
                <a:ea typeface="华文中宋" panose="02010600040101010101" charset="-122"/>
                <a:cs typeface="Times New Roman" panose="02020603050405020304" charset="0"/>
                <a:sym typeface="+mn-ea"/>
              </a:rPr>
              <a:t> (A) = {a, b, c, e }</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endParaRPr lang="en-US" sz="1600">
              <a:latin typeface="Times New Roman" panose="02020603050405020304" charset="0"/>
              <a:ea typeface="华文中宋" panose="02010600040101010101" charset="-122"/>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5280" y="486410"/>
            <a:ext cx="278765" cy="541655"/>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624681" y="527061"/>
            <a:ext cx="7576185" cy="460375"/>
          </a:xfrm>
          <a:prstGeom prst="rect">
            <a:avLst/>
          </a:prstGeom>
          <a:noFill/>
        </p:spPr>
        <p:txBody>
          <a:bodyPr wrap="none" rtlCol="0">
            <a:spAutoFit/>
          </a:bodyPr>
          <a:lstStyle/>
          <a:p>
            <a:pPr algn="l"/>
            <a:r>
              <a:rPr lang="zh-CN" altLang="en-US" sz="2400" b="1" dirty="0">
                <a:solidFill>
                  <a:srgbClr val="7188A8"/>
                </a:solidFill>
                <a:cs typeface="+mn-ea"/>
                <a:sym typeface="+mn-lt"/>
              </a:rPr>
              <a:t>知识点复习</a:t>
            </a:r>
            <a:r>
              <a:rPr lang="en-US" altLang="zh-CN" sz="2400" b="1" dirty="0">
                <a:solidFill>
                  <a:srgbClr val="7188A8"/>
                </a:solidFill>
                <a:cs typeface="+mn-ea"/>
                <a:sym typeface="+mn-lt"/>
              </a:rPr>
              <a:t>——FIRSTVT LASTVT </a:t>
            </a:r>
            <a:r>
              <a:rPr lang="zh-CN" altLang="en-US" sz="2400" b="1" dirty="0">
                <a:solidFill>
                  <a:srgbClr val="7188A8"/>
                </a:solidFill>
                <a:cs typeface="+mn-ea"/>
                <a:sym typeface="+mn-lt"/>
              </a:rPr>
              <a:t>集合</a:t>
            </a:r>
            <a:r>
              <a:rPr lang="en-US" altLang="zh-CN" sz="2400" b="1" dirty="0">
                <a:solidFill>
                  <a:srgbClr val="7188A8"/>
                </a:solidFill>
                <a:cs typeface="+mn-ea"/>
                <a:sym typeface="+mn-lt"/>
              </a:rPr>
              <a:t> </a:t>
            </a:r>
            <a:r>
              <a:rPr lang="zh-CN" altLang="en-US" sz="2400" b="1" dirty="0">
                <a:solidFill>
                  <a:srgbClr val="7188A8"/>
                </a:solidFill>
                <a:cs typeface="+mn-ea"/>
                <a:sym typeface="+mn-lt"/>
              </a:rPr>
              <a:t>和</a:t>
            </a:r>
            <a:r>
              <a:rPr lang="en-US" altLang="zh-CN" sz="2400" b="1" dirty="0">
                <a:solidFill>
                  <a:srgbClr val="7188A8"/>
                </a:solidFill>
                <a:cs typeface="+mn-ea"/>
                <a:sym typeface="+mn-lt"/>
              </a:rPr>
              <a:t> </a:t>
            </a:r>
            <a:r>
              <a:rPr lang="zh-CN" altLang="en-US" sz="2400" b="1" dirty="0">
                <a:solidFill>
                  <a:srgbClr val="7188A8"/>
                </a:solidFill>
                <a:cs typeface="+mn-ea"/>
                <a:sym typeface="+mn-lt"/>
              </a:rPr>
              <a:t>算符优先文法</a:t>
            </a:r>
            <a:endParaRPr lang="zh-CN" altLang="en-US" sz="2400" b="1" dirty="0">
              <a:solidFill>
                <a:srgbClr val="7188A8"/>
              </a:solidFill>
              <a:cs typeface="+mn-ea"/>
              <a:sym typeface="+mn-lt"/>
            </a:endParaRPr>
          </a:p>
        </p:txBody>
      </p:sp>
      <p:sp>
        <p:nvSpPr>
          <p:cNvPr id="3" name="文本框 2"/>
          <p:cNvSpPr txBox="1"/>
          <p:nvPr/>
        </p:nvSpPr>
        <p:spPr>
          <a:xfrm>
            <a:off x="894715" y="1060450"/>
            <a:ext cx="9944735" cy="2141220"/>
          </a:xfrm>
          <a:prstGeom prst="rect">
            <a:avLst/>
          </a:prstGeom>
          <a:noFill/>
        </p:spPr>
        <p:txBody>
          <a:bodyPr wrap="square" rtlCol="0" anchor="t">
            <a:noAutofit/>
          </a:bodyPr>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P279: 6． </a:t>
            </a:r>
            <a:r>
              <a:rPr lang="zh-CN" altLang="en-US" sz="2000">
                <a:latin typeface="Times New Roman" panose="02020603050405020304" charset="0"/>
                <a:ea typeface="华文中宋" panose="02010600040101010101" charset="-122"/>
                <a:cs typeface="Times New Roman" panose="02020603050405020304" charset="0"/>
                <a:sym typeface="+mn-ea"/>
              </a:rPr>
              <a:t>对于下面的</a:t>
            </a:r>
            <a:r>
              <a:rPr lang="zh-CN" altLang="en-US" sz="2000">
                <a:latin typeface="Times New Roman" panose="02020603050405020304" charset="0"/>
                <a:ea typeface="华文中宋" panose="02010600040101010101" charset="-122"/>
                <a:cs typeface="Times New Roman" panose="02020603050405020304" charset="0"/>
                <a:sym typeface="+mn-ea"/>
              </a:rPr>
              <a:t>算符文法</a:t>
            </a:r>
            <a:r>
              <a:rPr lang="en-US" altLang="zh-CN" sz="2000">
                <a:latin typeface="Times New Roman" panose="02020603050405020304" charset="0"/>
                <a:ea typeface="华文中宋" panose="02010600040101010101" charset="-122"/>
                <a:cs typeface="Times New Roman" panose="02020603050405020304" charset="0"/>
                <a:sym typeface="+mn-ea"/>
              </a:rPr>
              <a:t>G[E]：</a:t>
            </a:r>
            <a:endParaRPr lang="en-US" altLang="zh-CN"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S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S a A | A		A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A b B | B		B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c S d | e</a:t>
            </a:r>
            <a:endParaRPr lang="en-US" altLang="zh-CN"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zh-CN" altLang="en-US" sz="2000">
                <a:solidFill>
                  <a:srgbClr val="FF0000"/>
                </a:solidFill>
                <a:latin typeface="Times New Roman" panose="02020603050405020304" charset="0"/>
                <a:ea typeface="华文中宋" panose="02010600040101010101" charset="-122"/>
                <a:cs typeface="Times New Roman" panose="02020603050405020304" charset="0"/>
                <a:sym typeface="+mn-ea"/>
              </a:rPr>
              <a:t>算符文法不允许两个非终结符相邻！</a:t>
            </a:r>
            <a:r>
              <a:rPr lang="en-US" altLang="zh-CN" sz="2000">
                <a:latin typeface="Times New Roman" panose="02020603050405020304" charset="0"/>
                <a:ea typeface="华文中宋" panose="02010600040101010101" charset="-122"/>
                <a:cs typeface="Times New Roman" panose="02020603050405020304" charset="0"/>
                <a:sym typeface="+mn-ea"/>
              </a:rPr>
              <a:t>	</a:t>
            </a:r>
            <a:endParaRPr lang="en-US" altLang="zh-CN"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(2) </a:t>
            </a:r>
            <a:r>
              <a:rPr lang="zh-CN" altLang="en-US" sz="2000">
                <a:latin typeface="Times New Roman" panose="02020603050405020304" charset="0"/>
                <a:ea typeface="华文中宋" panose="02010600040101010101" charset="-122"/>
                <a:cs typeface="Times New Roman" panose="02020603050405020304" charset="0"/>
                <a:sym typeface="+mn-ea"/>
              </a:rPr>
              <a:t>构造算符优先关系矩阵</a:t>
            </a:r>
            <a:endParaRPr lang="zh-CN" altLang="en-US"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(3) </a:t>
            </a:r>
            <a:r>
              <a:rPr lang="zh-CN" altLang="en-US" sz="2000">
                <a:latin typeface="Times New Roman" panose="02020603050405020304" charset="0"/>
                <a:ea typeface="华文中宋" panose="02010600040101010101" charset="-122"/>
                <a:cs typeface="Times New Roman" panose="02020603050405020304" charset="0"/>
                <a:sym typeface="+mn-ea"/>
              </a:rPr>
              <a:t>判断该文法是否为算符优先文法</a:t>
            </a:r>
            <a:endParaRPr lang="en-US" altLang="zh-CN"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endParaRPr lang="zh-CN" altLang="en-US" sz="20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pic>
        <p:nvPicPr>
          <p:cNvPr id="6" name="图片 5"/>
          <p:cNvPicPr>
            <a:picLocks noChangeAspect="1"/>
          </p:cNvPicPr>
          <p:nvPr>
            <p:custDataLst>
              <p:tags r:id="rId1"/>
            </p:custDataLst>
          </p:nvPr>
        </p:nvPicPr>
        <p:blipFill>
          <a:blip r:embed="rId2"/>
          <a:stretch>
            <a:fillRect/>
          </a:stretch>
        </p:blipFill>
        <p:spPr>
          <a:xfrm>
            <a:off x="7418705" y="2004695"/>
            <a:ext cx="4416425" cy="2052955"/>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614045" y="3493770"/>
            <a:ext cx="6804660" cy="2273935"/>
          </a:xfrm>
          <a:prstGeom prst="rect">
            <a:avLst/>
          </a:prstGeom>
        </p:spPr>
      </p:pic>
      <p:sp>
        <p:nvSpPr>
          <p:cNvPr id="10" name="文本框 9"/>
          <p:cNvSpPr txBox="1"/>
          <p:nvPr>
            <p:custDataLst>
              <p:tags r:id="rId5"/>
            </p:custDataLst>
          </p:nvPr>
        </p:nvSpPr>
        <p:spPr>
          <a:xfrm>
            <a:off x="7809865" y="4227830"/>
            <a:ext cx="3957955" cy="2054225"/>
          </a:xfrm>
          <a:prstGeom prst="rect">
            <a:avLst/>
          </a:prstGeom>
          <a:noFill/>
        </p:spPr>
        <p:txBody>
          <a:bodyPr wrap="square" rtlCol="0" anchor="t">
            <a:noAutofit/>
          </a:bodyPr>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a &lt; FIRSTVT(A)</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b &lt; FIRSTVT(B)</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c &lt; FIRSTVT(S)</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LASTVT(S) &gt; a</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LASTVT(A) &gt; b</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LASTVT(S) &gt; d</a:t>
            </a:r>
            <a:endParaRPr lang="en-US" sz="1600">
              <a:latin typeface="Times New Roman" panose="02020603050405020304" charset="0"/>
              <a:ea typeface="华文中宋" panose="02010600040101010101" charset="-122"/>
              <a:cs typeface="Times New Roman" panose="02020603050405020304" charset="0"/>
              <a:sym typeface="+mn-ea"/>
            </a:endParaRPr>
          </a:p>
        </p:txBody>
      </p:sp>
      <p:pic>
        <p:nvPicPr>
          <p:cNvPr id="11" name="图片 10"/>
          <p:cNvPicPr>
            <a:picLocks noChangeAspect="1"/>
          </p:cNvPicPr>
          <p:nvPr/>
        </p:nvPicPr>
        <p:blipFill>
          <a:blip r:embed="rId6"/>
          <a:stretch>
            <a:fillRect/>
          </a:stretch>
        </p:blipFill>
        <p:spPr>
          <a:xfrm>
            <a:off x="579120" y="3493770"/>
            <a:ext cx="6839585" cy="2306320"/>
          </a:xfrm>
          <a:prstGeom prst="rect">
            <a:avLst/>
          </a:prstGeom>
        </p:spPr>
      </p:pic>
      <p:pic>
        <p:nvPicPr>
          <p:cNvPr id="12" name="图片 11"/>
          <p:cNvPicPr>
            <a:picLocks noChangeAspect="1"/>
          </p:cNvPicPr>
          <p:nvPr>
            <p:custDataLst>
              <p:tags r:id="rId7"/>
            </p:custDataLst>
          </p:nvPr>
        </p:nvPicPr>
        <p:blipFill>
          <a:blip r:embed="rId8"/>
          <a:stretch>
            <a:fillRect/>
          </a:stretch>
        </p:blipFill>
        <p:spPr>
          <a:xfrm>
            <a:off x="7573645" y="1028065"/>
            <a:ext cx="4194175" cy="615315"/>
          </a:xfrm>
          <a:prstGeom prst="rect">
            <a:avLst/>
          </a:prstGeom>
        </p:spPr>
      </p:pic>
      <p:pic>
        <p:nvPicPr>
          <p:cNvPr id="13" name="图片 12"/>
          <p:cNvPicPr>
            <a:picLocks noChangeAspect="1"/>
          </p:cNvPicPr>
          <p:nvPr/>
        </p:nvPicPr>
        <p:blipFill>
          <a:blip r:embed="rId9"/>
          <a:stretch>
            <a:fillRect/>
          </a:stretch>
        </p:blipFill>
        <p:spPr>
          <a:xfrm>
            <a:off x="579120" y="3506470"/>
            <a:ext cx="6833870" cy="2291080"/>
          </a:xfrm>
          <a:prstGeom prst="rect">
            <a:avLst/>
          </a:prstGeom>
        </p:spPr>
      </p:pic>
      <p:pic>
        <p:nvPicPr>
          <p:cNvPr id="14" name="图片 13"/>
          <p:cNvPicPr>
            <a:picLocks noChangeAspect="1"/>
          </p:cNvPicPr>
          <p:nvPr/>
        </p:nvPicPr>
        <p:blipFill>
          <a:blip r:embed="rId10"/>
          <a:stretch>
            <a:fillRect/>
          </a:stretch>
        </p:blipFill>
        <p:spPr>
          <a:xfrm>
            <a:off x="579120" y="3505200"/>
            <a:ext cx="6835775" cy="2265680"/>
          </a:xfrm>
          <a:prstGeom prst="rect">
            <a:avLst/>
          </a:prstGeom>
        </p:spPr>
      </p:pic>
      <p:pic>
        <p:nvPicPr>
          <p:cNvPr id="2" name="图片 1"/>
          <p:cNvPicPr>
            <a:picLocks noChangeAspect="1"/>
          </p:cNvPicPr>
          <p:nvPr/>
        </p:nvPicPr>
        <p:blipFill>
          <a:blip r:embed="rId11"/>
          <a:stretch>
            <a:fillRect/>
          </a:stretch>
        </p:blipFill>
        <p:spPr>
          <a:xfrm>
            <a:off x="579120" y="3932555"/>
            <a:ext cx="8179435" cy="2349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7710805" y="389255"/>
            <a:ext cx="4142105" cy="2357755"/>
          </a:xfrm>
          <a:prstGeom prst="rect">
            <a:avLst/>
          </a:prstGeom>
        </p:spPr>
      </p:pic>
      <p:sp>
        <p:nvSpPr>
          <p:cNvPr id="4" name="矩形 3"/>
          <p:cNvSpPr/>
          <p:nvPr/>
        </p:nvSpPr>
        <p:spPr>
          <a:xfrm>
            <a:off x="335280" y="486410"/>
            <a:ext cx="278765" cy="541655"/>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624681" y="527061"/>
            <a:ext cx="6814820" cy="460375"/>
          </a:xfrm>
          <a:prstGeom prst="rect">
            <a:avLst/>
          </a:prstGeom>
          <a:noFill/>
        </p:spPr>
        <p:txBody>
          <a:bodyPr wrap="none" rtlCol="0">
            <a:spAutoFit/>
          </a:bodyPr>
          <a:lstStyle/>
          <a:p>
            <a:pPr algn="l"/>
            <a:r>
              <a:rPr lang="zh-CN" altLang="en-US" sz="2400" b="1" dirty="0">
                <a:solidFill>
                  <a:srgbClr val="7188A8"/>
                </a:solidFill>
                <a:cs typeface="+mn-ea"/>
                <a:sym typeface="+mn-lt"/>
              </a:rPr>
              <a:t>知识点复习</a:t>
            </a:r>
            <a:r>
              <a:rPr lang="en-US" altLang="zh-CN" sz="2400" b="1" dirty="0">
                <a:solidFill>
                  <a:srgbClr val="7188A8"/>
                </a:solidFill>
                <a:cs typeface="+mn-ea"/>
                <a:sym typeface="+mn-lt"/>
              </a:rPr>
              <a:t>——</a:t>
            </a:r>
            <a:r>
              <a:rPr lang="en-US" altLang="zh-CN" sz="2400" b="1" dirty="0">
                <a:solidFill>
                  <a:srgbClr val="7188A8"/>
                </a:solidFill>
                <a:cs typeface="+mn-ea"/>
                <a:sym typeface="+mn-lt"/>
              </a:rPr>
              <a:t>LR(0) </a:t>
            </a:r>
            <a:r>
              <a:rPr lang="zh-CN" altLang="en-US" sz="2400" b="1" dirty="0">
                <a:solidFill>
                  <a:srgbClr val="7188A8"/>
                </a:solidFill>
                <a:cs typeface="+mn-ea"/>
                <a:sym typeface="+mn-lt"/>
              </a:rPr>
              <a:t>文法</a:t>
            </a:r>
            <a:r>
              <a:rPr lang="en-US" altLang="zh-CN" sz="2400" b="1" dirty="0">
                <a:solidFill>
                  <a:srgbClr val="7188A8"/>
                </a:solidFill>
                <a:cs typeface="+mn-ea"/>
                <a:sym typeface="+mn-lt"/>
              </a:rPr>
              <a:t> </a:t>
            </a:r>
            <a:r>
              <a:rPr lang="zh-CN" altLang="en-US" sz="2400" b="1" dirty="0">
                <a:solidFill>
                  <a:srgbClr val="7188A8"/>
                </a:solidFill>
                <a:cs typeface="+mn-ea"/>
                <a:sym typeface="+mn-lt"/>
              </a:rPr>
              <a:t>和</a:t>
            </a:r>
            <a:r>
              <a:rPr lang="en-US" altLang="zh-CN" sz="2400" b="1" dirty="0">
                <a:solidFill>
                  <a:srgbClr val="7188A8"/>
                </a:solidFill>
                <a:cs typeface="+mn-ea"/>
                <a:sym typeface="+mn-lt"/>
              </a:rPr>
              <a:t> LR(0) 项目集规范族</a:t>
            </a:r>
            <a:endParaRPr lang="zh-CN" altLang="en-US" sz="2400" b="1" dirty="0">
              <a:solidFill>
                <a:srgbClr val="7188A8"/>
              </a:solidFill>
              <a:cs typeface="+mn-ea"/>
              <a:sym typeface="+mn-lt"/>
            </a:endParaRPr>
          </a:p>
        </p:txBody>
      </p:sp>
      <p:sp>
        <p:nvSpPr>
          <p:cNvPr id="3" name="文本框 2"/>
          <p:cNvSpPr txBox="1"/>
          <p:nvPr/>
        </p:nvSpPr>
        <p:spPr>
          <a:xfrm>
            <a:off x="894715" y="925195"/>
            <a:ext cx="10844530" cy="2411095"/>
          </a:xfrm>
          <a:prstGeom prst="rect">
            <a:avLst/>
          </a:prstGeom>
          <a:noFill/>
        </p:spPr>
        <p:txBody>
          <a:bodyPr wrap="square" rtlCol="0" anchor="t">
            <a:noAutofit/>
          </a:bodyPr>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P297: 6．</a:t>
            </a:r>
            <a:r>
              <a:rPr lang="zh-CN" altLang="en-US" sz="2000">
                <a:latin typeface="Times New Roman" panose="02020603050405020304" charset="0"/>
                <a:ea typeface="华文中宋" panose="02010600040101010101" charset="-122"/>
                <a:cs typeface="Times New Roman" panose="02020603050405020304" charset="0"/>
                <a:sym typeface="+mn-ea"/>
              </a:rPr>
              <a:t>对于下面的文法</a:t>
            </a:r>
            <a:r>
              <a:rPr lang="en-US" altLang="zh-CN" sz="2000">
                <a:latin typeface="Times New Roman" panose="02020603050405020304" charset="0"/>
                <a:ea typeface="华文中宋" panose="02010600040101010101" charset="-122"/>
                <a:cs typeface="Times New Roman" panose="02020603050405020304" charset="0"/>
                <a:sym typeface="+mn-ea"/>
              </a:rPr>
              <a:t>G[</a:t>
            </a:r>
            <a:r>
              <a:rPr lang="en-US" altLang="zh-CN" sz="2000">
                <a:latin typeface="Times New Roman" panose="02020603050405020304" charset="0"/>
                <a:ea typeface="华文中宋" panose="02010600040101010101" charset="-122"/>
                <a:cs typeface="Times New Roman" panose="02020603050405020304" charset="0"/>
                <a:sym typeface="+mn-ea"/>
              </a:rPr>
              <a:t>S]：</a:t>
            </a:r>
            <a:endParaRPr lang="en-US" altLang="zh-CN"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S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P			B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H ; T		T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se | s ; T		</a:t>
            </a:r>
            <a:endParaRPr lang="en-US" altLang="zh-CN"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P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C | </a:t>
            </a:r>
            <a:r>
              <a:rPr lang="en-US" altLang="el-GR" sz="2000">
                <a:latin typeface="Times New Roman" panose="02020603050405020304" charset="0"/>
                <a:ea typeface="华文中宋" panose="02010600040101010101" charset="-122"/>
                <a:cs typeface="Times New Roman" panose="02020603050405020304" charset="0"/>
                <a:sym typeface="+mn-ea"/>
              </a:rPr>
              <a:t>B		</a:t>
            </a:r>
            <a:r>
              <a:rPr lang="en-US" altLang="zh-CN" sz="2000">
                <a:latin typeface="Times New Roman" panose="02020603050405020304" charset="0"/>
                <a:ea typeface="华文中宋" panose="02010600040101010101" charset="-122"/>
                <a:cs typeface="Times New Roman" panose="02020603050405020304" charset="0"/>
                <a:sym typeface="+mn-ea"/>
              </a:rPr>
              <a:t>H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b</a:t>
            </a:r>
            <a:r>
              <a:rPr lang="en-US" sz="2000">
                <a:latin typeface="Times New Roman" panose="02020603050405020304" charset="0"/>
                <a:ea typeface="华文中宋" panose="02010600040101010101" charset="-122"/>
                <a:cs typeface="Times New Roman" panose="02020603050405020304" charset="0"/>
                <a:sym typeface="+mn-ea"/>
              </a:rPr>
              <a:t>d | H ; d</a:t>
            </a:r>
            <a:r>
              <a:rPr lang="en-US" altLang="el-GR" sz="2000">
                <a:latin typeface="Times New Roman" panose="02020603050405020304" charset="0"/>
                <a:ea typeface="华文中宋" panose="02010600040101010101" charset="-122"/>
                <a:cs typeface="Times New Roman" panose="02020603050405020304" charset="0"/>
                <a:sym typeface="+mn-ea"/>
              </a:rPr>
              <a:t>		</a:t>
            </a:r>
            <a:r>
              <a:rPr lang="en-US" altLang="zh-CN" sz="2000">
                <a:latin typeface="Times New Roman" panose="02020603050405020304" charset="0"/>
                <a:ea typeface="华文中宋" panose="02010600040101010101" charset="-122"/>
                <a:cs typeface="Times New Roman" panose="02020603050405020304" charset="0"/>
                <a:sym typeface="+mn-ea"/>
              </a:rPr>
              <a:t>C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a:t>
            </a:r>
            <a:r>
              <a:rPr lang="en-US" sz="2000">
                <a:latin typeface="Times New Roman" panose="02020603050405020304" charset="0"/>
                <a:ea typeface="华文中宋" panose="02010600040101010101" charset="-122"/>
                <a:cs typeface="Times New Roman" panose="02020603050405020304" charset="0"/>
                <a:sym typeface="+mn-ea"/>
              </a:rPr>
              <a:t>b T</a:t>
            </a:r>
            <a:endParaRPr lang="zh-CN" altLang="en-US"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证明上述文法是 SLR(1) 文法，并为其构造</a:t>
            </a:r>
            <a:r>
              <a:rPr lang="en-US" altLang="zh-CN" sz="2000">
                <a:latin typeface="Times New Roman" panose="02020603050405020304" charset="0"/>
                <a:ea typeface="华文中宋" panose="02010600040101010101" charset="-122"/>
                <a:cs typeface="Times New Roman" panose="02020603050405020304" charset="0"/>
                <a:sym typeface="+mn-ea"/>
              </a:rPr>
              <a:t> SLR(1) </a:t>
            </a:r>
            <a:r>
              <a:rPr lang="en-US" altLang="zh-CN" sz="2000">
                <a:latin typeface="Times New Roman" panose="02020603050405020304" charset="0"/>
                <a:ea typeface="华文中宋" panose="02010600040101010101" charset="-122"/>
                <a:cs typeface="Times New Roman" panose="02020603050405020304" charset="0"/>
                <a:sym typeface="+mn-ea"/>
              </a:rPr>
              <a:t>分析器</a:t>
            </a:r>
            <a:endParaRPr lang="en-US" altLang="zh-CN"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zh-CN" altLang="en-US">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要构造</a:t>
            </a:r>
            <a:r>
              <a:rPr lang="en-US" altLang="zh-CN">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 SLR </a:t>
            </a:r>
            <a:r>
              <a:rPr lang="zh-CN" altLang="en-US">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分析器，首先要构造文法的有穷自动机</a:t>
            </a:r>
            <a:r>
              <a:rPr lang="en-US" altLang="zh-CN">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 DFA</a:t>
            </a:r>
            <a:r>
              <a:rPr lang="zh-CN" altLang="en-US">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；而要构造</a:t>
            </a:r>
            <a:r>
              <a:rPr lang="en-US" altLang="zh-CN">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 DFA</a:t>
            </a:r>
            <a:r>
              <a:rPr lang="zh-CN" altLang="en-US">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，首先要构造</a:t>
            </a:r>
            <a:r>
              <a:rPr lang="en-US" altLang="zh-CN">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 </a:t>
            </a:r>
            <a:r>
              <a:rPr lang="zh-CN" altLang="en-US">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LR(0)</a:t>
            </a:r>
            <a:r>
              <a:rPr lang="en-US" altLang="zh-CN">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 </a:t>
            </a:r>
            <a:r>
              <a:rPr lang="zh-CN" altLang="en-US">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项目集规范族</a:t>
            </a:r>
            <a:endParaRPr lang="zh-CN" altLang="en-US">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pic>
        <p:nvPicPr>
          <p:cNvPr id="6" name="图片 5"/>
          <p:cNvPicPr>
            <a:picLocks noChangeAspect="1"/>
          </p:cNvPicPr>
          <p:nvPr>
            <p:custDataLst>
              <p:tags r:id="rId3"/>
            </p:custDataLst>
          </p:nvPr>
        </p:nvPicPr>
        <p:blipFill>
          <a:blip r:embed="rId4"/>
          <a:stretch>
            <a:fillRect/>
          </a:stretch>
        </p:blipFill>
        <p:spPr>
          <a:xfrm>
            <a:off x="894715" y="3537585"/>
            <a:ext cx="3801110" cy="273304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5666740" y="3657600"/>
            <a:ext cx="5562600" cy="17526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7710805" y="389255"/>
            <a:ext cx="4142105" cy="2357755"/>
          </a:xfrm>
          <a:prstGeom prst="rect">
            <a:avLst/>
          </a:prstGeom>
        </p:spPr>
      </p:pic>
      <p:sp>
        <p:nvSpPr>
          <p:cNvPr id="4" name="矩形 3"/>
          <p:cNvSpPr/>
          <p:nvPr/>
        </p:nvSpPr>
        <p:spPr>
          <a:xfrm>
            <a:off x="335280" y="486410"/>
            <a:ext cx="278765" cy="541655"/>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624681" y="527061"/>
            <a:ext cx="6814820" cy="460375"/>
          </a:xfrm>
          <a:prstGeom prst="rect">
            <a:avLst/>
          </a:prstGeom>
          <a:noFill/>
        </p:spPr>
        <p:txBody>
          <a:bodyPr wrap="none" rtlCol="0">
            <a:spAutoFit/>
          </a:bodyPr>
          <a:lstStyle/>
          <a:p>
            <a:pPr algn="l"/>
            <a:r>
              <a:rPr lang="zh-CN" altLang="en-US" sz="2400" b="1" dirty="0">
                <a:solidFill>
                  <a:srgbClr val="7188A8"/>
                </a:solidFill>
                <a:cs typeface="+mn-ea"/>
                <a:sym typeface="+mn-lt"/>
              </a:rPr>
              <a:t>知识点复习</a:t>
            </a:r>
            <a:r>
              <a:rPr lang="en-US" altLang="zh-CN" sz="2400" b="1" dirty="0">
                <a:solidFill>
                  <a:srgbClr val="7188A8"/>
                </a:solidFill>
                <a:cs typeface="+mn-ea"/>
                <a:sym typeface="+mn-lt"/>
              </a:rPr>
              <a:t>——</a:t>
            </a:r>
            <a:r>
              <a:rPr lang="en-US" altLang="zh-CN" sz="2400" b="1" dirty="0">
                <a:solidFill>
                  <a:srgbClr val="7188A8"/>
                </a:solidFill>
                <a:cs typeface="+mn-ea"/>
                <a:sym typeface="+mn-lt"/>
              </a:rPr>
              <a:t>LR(0) </a:t>
            </a:r>
            <a:r>
              <a:rPr lang="zh-CN" altLang="en-US" sz="2400" b="1" dirty="0">
                <a:solidFill>
                  <a:srgbClr val="7188A8"/>
                </a:solidFill>
                <a:cs typeface="+mn-ea"/>
                <a:sym typeface="+mn-lt"/>
              </a:rPr>
              <a:t>文法</a:t>
            </a:r>
            <a:r>
              <a:rPr lang="en-US" altLang="zh-CN" sz="2400" b="1" dirty="0">
                <a:solidFill>
                  <a:srgbClr val="7188A8"/>
                </a:solidFill>
                <a:cs typeface="+mn-ea"/>
                <a:sym typeface="+mn-lt"/>
              </a:rPr>
              <a:t> </a:t>
            </a:r>
            <a:r>
              <a:rPr lang="zh-CN" altLang="en-US" sz="2400" b="1" dirty="0">
                <a:solidFill>
                  <a:srgbClr val="7188A8"/>
                </a:solidFill>
                <a:cs typeface="+mn-ea"/>
                <a:sym typeface="+mn-lt"/>
              </a:rPr>
              <a:t>和</a:t>
            </a:r>
            <a:r>
              <a:rPr lang="en-US" altLang="zh-CN" sz="2400" b="1" dirty="0">
                <a:solidFill>
                  <a:srgbClr val="7188A8"/>
                </a:solidFill>
                <a:cs typeface="+mn-ea"/>
                <a:sym typeface="+mn-lt"/>
              </a:rPr>
              <a:t> LR(0) 项目集规范族</a:t>
            </a:r>
            <a:endParaRPr lang="zh-CN" altLang="en-US" sz="2400" b="1" dirty="0">
              <a:solidFill>
                <a:srgbClr val="7188A8"/>
              </a:solidFill>
              <a:cs typeface="+mn-ea"/>
              <a:sym typeface="+mn-lt"/>
            </a:endParaRPr>
          </a:p>
        </p:txBody>
      </p:sp>
      <p:sp>
        <p:nvSpPr>
          <p:cNvPr id="3" name="文本框 2"/>
          <p:cNvSpPr txBox="1"/>
          <p:nvPr/>
        </p:nvSpPr>
        <p:spPr>
          <a:xfrm>
            <a:off x="894715" y="925195"/>
            <a:ext cx="10844530" cy="1948180"/>
          </a:xfrm>
          <a:prstGeom prst="rect">
            <a:avLst/>
          </a:prstGeom>
          <a:noFill/>
        </p:spPr>
        <p:txBody>
          <a:bodyPr wrap="square" rtlCol="0" anchor="t">
            <a:noAutofit/>
          </a:bodyPr>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P297: 6．</a:t>
            </a:r>
            <a:r>
              <a:rPr lang="zh-CN" altLang="en-US" sz="2000">
                <a:latin typeface="Times New Roman" panose="02020603050405020304" charset="0"/>
                <a:ea typeface="华文中宋" panose="02010600040101010101" charset="-122"/>
                <a:cs typeface="Times New Roman" panose="02020603050405020304" charset="0"/>
                <a:sym typeface="+mn-ea"/>
              </a:rPr>
              <a:t>对于下面的文法</a:t>
            </a:r>
            <a:r>
              <a:rPr lang="en-US" altLang="zh-CN" sz="2000">
                <a:latin typeface="Times New Roman" panose="02020603050405020304" charset="0"/>
                <a:ea typeface="华文中宋" panose="02010600040101010101" charset="-122"/>
                <a:cs typeface="Times New Roman" panose="02020603050405020304" charset="0"/>
                <a:sym typeface="+mn-ea"/>
              </a:rPr>
              <a:t>G[</a:t>
            </a:r>
            <a:r>
              <a:rPr lang="en-US" altLang="zh-CN" sz="2000">
                <a:latin typeface="Times New Roman" panose="02020603050405020304" charset="0"/>
                <a:ea typeface="华文中宋" panose="02010600040101010101" charset="-122"/>
                <a:cs typeface="Times New Roman" panose="02020603050405020304" charset="0"/>
                <a:sym typeface="+mn-ea"/>
              </a:rPr>
              <a:t>S]：</a:t>
            </a:r>
            <a:endParaRPr lang="en-US" altLang="zh-CN"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S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P			B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H ; T		T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se | s ; T		</a:t>
            </a:r>
            <a:endParaRPr lang="en-US" altLang="zh-CN"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P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C | </a:t>
            </a:r>
            <a:r>
              <a:rPr lang="en-US" altLang="el-GR" sz="2000">
                <a:latin typeface="Times New Roman" panose="02020603050405020304" charset="0"/>
                <a:ea typeface="华文中宋" panose="02010600040101010101" charset="-122"/>
                <a:cs typeface="Times New Roman" panose="02020603050405020304" charset="0"/>
                <a:sym typeface="+mn-ea"/>
              </a:rPr>
              <a:t>B		</a:t>
            </a:r>
            <a:r>
              <a:rPr lang="en-US" altLang="zh-CN" sz="2000">
                <a:latin typeface="Times New Roman" panose="02020603050405020304" charset="0"/>
                <a:ea typeface="华文中宋" panose="02010600040101010101" charset="-122"/>
                <a:cs typeface="Times New Roman" panose="02020603050405020304" charset="0"/>
                <a:sym typeface="+mn-ea"/>
              </a:rPr>
              <a:t>H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b</a:t>
            </a:r>
            <a:r>
              <a:rPr lang="en-US" sz="2000">
                <a:latin typeface="Times New Roman" panose="02020603050405020304" charset="0"/>
                <a:ea typeface="华文中宋" panose="02010600040101010101" charset="-122"/>
                <a:cs typeface="Times New Roman" panose="02020603050405020304" charset="0"/>
                <a:sym typeface="+mn-ea"/>
              </a:rPr>
              <a:t>d | H ; d</a:t>
            </a:r>
            <a:r>
              <a:rPr lang="en-US" altLang="el-GR" sz="2000">
                <a:latin typeface="Times New Roman" panose="02020603050405020304" charset="0"/>
                <a:ea typeface="华文中宋" panose="02010600040101010101" charset="-122"/>
                <a:cs typeface="Times New Roman" panose="02020603050405020304" charset="0"/>
                <a:sym typeface="+mn-ea"/>
              </a:rPr>
              <a:t>		</a:t>
            </a:r>
            <a:r>
              <a:rPr lang="en-US" altLang="zh-CN" sz="2000">
                <a:latin typeface="Times New Roman" panose="02020603050405020304" charset="0"/>
                <a:ea typeface="华文中宋" panose="02010600040101010101" charset="-122"/>
                <a:cs typeface="Times New Roman" panose="02020603050405020304" charset="0"/>
                <a:sym typeface="+mn-ea"/>
              </a:rPr>
              <a:t>C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a:t>
            </a:r>
            <a:r>
              <a:rPr lang="en-US" sz="2000">
                <a:latin typeface="Times New Roman" panose="02020603050405020304" charset="0"/>
                <a:ea typeface="华文中宋" panose="02010600040101010101" charset="-122"/>
                <a:cs typeface="Times New Roman" panose="02020603050405020304" charset="0"/>
                <a:sym typeface="+mn-ea"/>
              </a:rPr>
              <a:t>b T</a:t>
            </a:r>
            <a:endParaRPr lang="zh-CN" altLang="en-US"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证明上述文法是 SLR(1) 文法，并为其构造</a:t>
            </a:r>
            <a:r>
              <a:rPr lang="en-US" altLang="zh-CN" sz="2000">
                <a:latin typeface="Times New Roman" panose="02020603050405020304" charset="0"/>
                <a:ea typeface="华文中宋" panose="02010600040101010101" charset="-122"/>
                <a:cs typeface="Times New Roman" panose="02020603050405020304" charset="0"/>
                <a:sym typeface="+mn-ea"/>
              </a:rPr>
              <a:t> SLR(1) </a:t>
            </a:r>
            <a:r>
              <a:rPr lang="en-US" altLang="zh-CN" sz="2000">
                <a:latin typeface="Times New Roman" panose="02020603050405020304" charset="0"/>
                <a:ea typeface="华文中宋" panose="02010600040101010101" charset="-122"/>
                <a:cs typeface="Times New Roman" panose="02020603050405020304" charset="0"/>
                <a:sym typeface="+mn-ea"/>
              </a:rPr>
              <a:t>分析器</a:t>
            </a:r>
            <a:endParaRPr lang="en-US" altLang="zh-CN"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zh-CN" altLang="en-US">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使用</a:t>
            </a:r>
            <a:r>
              <a:rPr lang="en-US" altLang="zh-CN">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 DFA </a:t>
            </a:r>
            <a:r>
              <a:rPr lang="zh-CN" altLang="en-US">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确定化的方法太过容易出错，考试时推荐使用项目集闭包和</a:t>
            </a:r>
            <a:r>
              <a:rPr lang="en-US" altLang="zh-CN">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 GOTO </a:t>
            </a:r>
            <a:r>
              <a:rPr lang="zh-CN" altLang="en-US">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表的方式</a:t>
            </a:r>
            <a:endParaRPr lang="zh-CN" altLang="en-US">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5" name="文本框 4"/>
          <p:cNvSpPr txBox="1"/>
          <p:nvPr/>
        </p:nvSpPr>
        <p:spPr>
          <a:xfrm>
            <a:off x="894715" y="3116580"/>
            <a:ext cx="2264410" cy="493395"/>
          </a:xfrm>
          <a:prstGeom prst="rect">
            <a:avLst/>
          </a:prstGeom>
          <a:noFill/>
        </p:spPr>
        <p:txBody>
          <a:bodyPr wrap="square" rtlCol="0" anchor="t">
            <a:noAutofit/>
          </a:bodyPr>
          <a:p>
            <a:pPr fontAlgn="auto">
              <a:lnSpc>
                <a:spcPct val="150000"/>
              </a:lnSpc>
            </a:pPr>
            <a:r>
              <a:rPr lang="zh-CN" altLang="en-US" sz="1600">
                <a:latin typeface="Times New Roman" panose="02020603050405020304" charset="0"/>
                <a:ea typeface="华文中宋" panose="02010600040101010101" charset="-122"/>
                <a:cs typeface="Times New Roman" panose="02020603050405020304" charset="0"/>
                <a:sym typeface="+mn-ea"/>
              </a:rPr>
              <a:t>文法的所有项目如下</a:t>
            </a:r>
            <a:r>
              <a:rPr lang="en-US" altLang="zh-CN" sz="1600">
                <a:latin typeface="Times New Roman" panose="02020603050405020304" charset="0"/>
                <a:ea typeface="华文中宋" panose="02010600040101010101" charset="-122"/>
                <a:cs typeface="Times New Roman" panose="02020603050405020304" charset="0"/>
                <a:sym typeface="+mn-ea"/>
              </a:rPr>
              <a:t>：</a:t>
            </a:r>
            <a:endParaRPr lang="zh-CN" alt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9" name="文本框 8"/>
          <p:cNvSpPr txBox="1"/>
          <p:nvPr/>
        </p:nvSpPr>
        <p:spPr>
          <a:xfrm>
            <a:off x="688975" y="3796665"/>
            <a:ext cx="1198245" cy="880110"/>
          </a:xfrm>
          <a:prstGeom prst="rect">
            <a:avLst/>
          </a:prstGeom>
          <a:noFill/>
        </p:spPr>
        <p:txBody>
          <a:bodyPr wrap="square" rtlCol="0" anchor="t">
            <a:noAutofit/>
          </a:bodyPr>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(1) S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.P</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(2) S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P.	</a:t>
            </a:r>
            <a:endParaRPr lang="zh-CN" alt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10" name="文本框 9"/>
          <p:cNvSpPr txBox="1"/>
          <p:nvPr/>
        </p:nvSpPr>
        <p:spPr>
          <a:xfrm>
            <a:off x="688975" y="4676775"/>
            <a:ext cx="1471930" cy="885825"/>
          </a:xfrm>
          <a:prstGeom prst="rect">
            <a:avLst/>
          </a:prstGeom>
          <a:noFill/>
        </p:spPr>
        <p:txBody>
          <a:bodyPr wrap="square" rtlCol="0" anchor="t">
            <a:noAutofit/>
          </a:bodyPr>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(3) P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.C</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(4) P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C.</a:t>
            </a:r>
            <a:endParaRPr lang="zh-CN" alt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12" name="文本框 11"/>
          <p:cNvSpPr txBox="1"/>
          <p:nvPr/>
        </p:nvSpPr>
        <p:spPr>
          <a:xfrm>
            <a:off x="2606675" y="4352925"/>
            <a:ext cx="1471930" cy="1534160"/>
          </a:xfrm>
          <a:prstGeom prst="rect">
            <a:avLst/>
          </a:prstGeom>
          <a:noFill/>
        </p:spPr>
        <p:txBody>
          <a:bodyPr wrap="square" rtlCol="0" anchor="t">
            <a:noAutofit/>
          </a:bodyPr>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(7) B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.H ; T</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(8) B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H. ; T</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(9) B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H ;. T</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(10) B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H ; T.</a:t>
            </a:r>
            <a:endParaRPr lang="zh-CN" alt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13" name="文本框 12"/>
          <p:cNvSpPr txBox="1"/>
          <p:nvPr/>
        </p:nvSpPr>
        <p:spPr>
          <a:xfrm>
            <a:off x="4818380" y="3429000"/>
            <a:ext cx="1492250" cy="1400810"/>
          </a:xfrm>
          <a:prstGeom prst="rect">
            <a:avLst/>
          </a:prstGeom>
          <a:noFill/>
        </p:spPr>
        <p:txBody>
          <a:bodyPr wrap="square" rtlCol="0" anchor="t">
            <a:noAutofit/>
          </a:bodyPr>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(11) H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.b</a:t>
            </a:r>
            <a:r>
              <a:rPr lang="en-US" sz="1600">
                <a:latin typeface="Times New Roman" panose="02020603050405020304" charset="0"/>
                <a:ea typeface="华文中宋" panose="02010600040101010101" charset="-122"/>
                <a:cs typeface="Times New Roman" panose="02020603050405020304" charset="0"/>
                <a:sym typeface="+mn-ea"/>
              </a:rPr>
              <a:t>d</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(12) H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b.d</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(13) H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bd.</a:t>
            </a:r>
            <a:endParaRPr lang="zh-CN" alt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14" name="文本框 13"/>
          <p:cNvSpPr txBox="1"/>
          <p:nvPr/>
        </p:nvSpPr>
        <p:spPr>
          <a:xfrm>
            <a:off x="4818380" y="4981575"/>
            <a:ext cx="1623060" cy="1308735"/>
          </a:xfrm>
          <a:prstGeom prst="rect">
            <a:avLst/>
          </a:prstGeom>
          <a:noFill/>
        </p:spPr>
        <p:txBody>
          <a:bodyPr wrap="square" rtlCol="0" anchor="t">
            <a:noAutofit/>
          </a:bodyPr>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(14) H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.H ; T</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(15) H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H. ; T</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(16) H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H ;. T</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(17) H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H ; T.</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endParaRPr lang="zh-CN" alt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15" name="文本框 14"/>
          <p:cNvSpPr txBox="1"/>
          <p:nvPr/>
        </p:nvSpPr>
        <p:spPr>
          <a:xfrm>
            <a:off x="7209155" y="3368040"/>
            <a:ext cx="1471930" cy="1308735"/>
          </a:xfrm>
          <a:prstGeom prst="rect">
            <a:avLst/>
          </a:prstGeom>
          <a:noFill/>
        </p:spPr>
        <p:txBody>
          <a:bodyPr wrap="square" rtlCol="0" anchor="t">
            <a:noAutofit/>
          </a:bodyPr>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(18) T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.se</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(19) T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s.e</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(20) H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se.</a:t>
            </a:r>
            <a:endParaRPr lang="zh-CN" alt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16" name="文本框 15"/>
          <p:cNvSpPr txBox="1"/>
          <p:nvPr/>
        </p:nvSpPr>
        <p:spPr>
          <a:xfrm>
            <a:off x="7209155" y="4981575"/>
            <a:ext cx="1623060" cy="1308735"/>
          </a:xfrm>
          <a:prstGeom prst="rect">
            <a:avLst/>
          </a:prstGeom>
          <a:noFill/>
        </p:spPr>
        <p:txBody>
          <a:bodyPr wrap="square" rtlCol="0" anchor="t">
            <a:noAutofit/>
          </a:bodyPr>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(21) T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a:t>
            </a:r>
            <a:r>
              <a:rPr lang="en-US" altLang="zh-CN" sz="1600">
                <a:latin typeface="Times New Roman" panose="02020603050405020304" charset="0"/>
                <a:ea typeface="华文中宋" panose="02010600040101010101" charset="-122"/>
                <a:cs typeface="Times New Roman" panose="02020603050405020304" charset="0"/>
                <a:sym typeface="+mn-ea"/>
              </a:rPr>
              <a:t>s ; T</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(22) T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a:t>
            </a:r>
            <a:r>
              <a:rPr lang="en-US" altLang="zh-CN" sz="1600">
                <a:latin typeface="Times New Roman" panose="02020603050405020304" charset="0"/>
                <a:ea typeface="华文中宋" panose="02010600040101010101" charset="-122"/>
                <a:cs typeface="Times New Roman" panose="02020603050405020304" charset="0"/>
                <a:sym typeface="+mn-ea"/>
              </a:rPr>
              <a:t>s. ; T</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(23) T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a:t>
            </a:r>
            <a:r>
              <a:rPr lang="en-US" altLang="zh-CN" sz="1600">
                <a:latin typeface="Times New Roman" panose="02020603050405020304" charset="0"/>
                <a:ea typeface="华文中宋" panose="02010600040101010101" charset="-122"/>
                <a:cs typeface="Times New Roman" panose="02020603050405020304" charset="0"/>
                <a:sym typeface="+mn-ea"/>
              </a:rPr>
              <a:t>s ;. T</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(24) T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a:t>
            </a:r>
            <a:r>
              <a:rPr lang="en-US" altLang="zh-CN" sz="1600">
                <a:latin typeface="Times New Roman" panose="02020603050405020304" charset="0"/>
                <a:ea typeface="华文中宋" panose="02010600040101010101" charset="-122"/>
                <a:cs typeface="Times New Roman" panose="02020603050405020304" charset="0"/>
                <a:sym typeface="+mn-ea"/>
              </a:rPr>
              <a:t>s ; T</a:t>
            </a:r>
            <a:r>
              <a:rPr lang="en-US" altLang="zh-CN" sz="1600">
                <a:latin typeface="Times New Roman" panose="02020603050405020304" charset="0"/>
                <a:ea typeface="华文中宋" panose="02010600040101010101" charset="-122"/>
                <a:cs typeface="Times New Roman" panose="02020603050405020304" charset="0"/>
                <a:sym typeface="+mn-ea"/>
              </a:rPr>
              <a:t>.</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endParaRPr lang="zh-CN" alt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17" name="文本框 16"/>
          <p:cNvSpPr txBox="1"/>
          <p:nvPr/>
        </p:nvSpPr>
        <p:spPr>
          <a:xfrm>
            <a:off x="9789795" y="4051935"/>
            <a:ext cx="1471930" cy="1181100"/>
          </a:xfrm>
          <a:prstGeom prst="rect">
            <a:avLst/>
          </a:prstGeom>
          <a:noFill/>
        </p:spPr>
        <p:txBody>
          <a:bodyPr wrap="square" rtlCol="0" anchor="t">
            <a:noAutofit/>
          </a:bodyPr>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(25) </a:t>
            </a:r>
            <a:r>
              <a:rPr lang="en-US" altLang="zh-CN" sz="1600">
                <a:latin typeface="Times New Roman" panose="02020603050405020304" charset="0"/>
                <a:ea typeface="华文中宋" panose="02010600040101010101" charset="-122"/>
                <a:cs typeface="Times New Roman" panose="02020603050405020304" charset="0"/>
                <a:sym typeface="+mn-ea"/>
              </a:rPr>
              <a:t>C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a:t>
            </a:r>
            <a:r>
              <a:rPr lang="en-US" sz="1600">
                <a:latin typeface="Times New Roman" panose="02020603050405020304" charset="0"/>
                <a:ea typeface="华文中宋" panose="02010600040101010101" charset="-122"/>
                <a:cs typeface="Times New Roman" panose="02020603050405020304" charset="0"/>
                <a:sym typeface="+mn-ea"/>
              </a:rPr>
              <a:t>b T</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(26) C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a:t>
            </a:r>
            <a:r>
              <a:rPr lang="en-US" sz="1600">
                <a:latin typeface="Times New Roman" panose="02020603050405020304" charset="0"/>
                <a:ea typeface="华文中宋" panose="02010600040101010101" charset="-122"/>
                <a:cs typeface="Times New Roman" panose="02020603050405020304" charset="0"/>
                <a:sym typeface="+mn-ea"/>
              </a:rPr>
              <a:t>b. T</a:t>
            </a:r>
            <a:endParaRPr lang="zh-CN" alt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(27) C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a:t>
            </a:r>
            <a:r>
              <a:rPr lang="en-US" sz="1600">
                <a:latin typeface="Times New Roman" panose="02020603050405020304" charset="0"/>
                <a:ea typeface="华文中宋" panose="02010600040101010101" charset="-122"/>
                <a:cs typeface="Times New Roman" panose="02020603050405020304" charset="0"/>
                <a:sym typeface="+mn-ea"/>
              </a:rPr>
              <a:t>b T.</a:t>
            </a:r>
            <a:endParaRPr lang="zh-CN" alt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endParaRPr lang="zh-CN" alt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18" name="文本框 17"/>
          <p:cNvSpPr txBox="1"/>
          <p:nvPr/>
        </p:nvSpPr>
        <p:spPr>
          <a:xfrm>
            <a:off x="688975" y="5600065"/>
            <a:ext cx="1471930" cy="885825"/>
          </a:xfrm>
          <a:prstGeom prst="rect">
            <a:avLst/>
          </a:prstGeom>
          <a:noFill/>
        </p:spPr>
        <p:txBody>
          <a:bodyPr wrap="square" rtlCol="0" anchor="t">
            <a:noAutofit/>
          </a:bodyPr>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(5) P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.B</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(6) P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B.	</a:t>
            </a:r>
            <a:endParaRPr lang="zh-CN" alt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1"/>
            </p:custDataLst>
          </p:nvPr>
        </p:nvPicPr>
        <p:blipFill>
          <a:blip r:embed="rId2"/>
          <a:stretch>
            <a:fillRect/>
          </a:stretch>
        </p:blipFill>
        <p:spPr>
          <a:xfrm>
            <a:off x="7510145" y="393700"/>
            <a:ext cx="4352925" cy="1724025"/>
          </a:xfrm>
          <a:prstGeom prst="rect">
            <a:avLst/>
          </a:prstGeom>
        </p:spPr>
      </p:pic>
      <p:sp>
        <p:nvSpPr>
          <p:cNvPr id="4" name="矩形 3"/>
          <p:cNvSpPr/>
          <p:nvPr/>
        </p:nvSpPr>
        <p:spPr>
          <a:xfrm>
            <a:off x="335280" y="486410"/>
            <a:ext cx="278765" cy="541655"/>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624681" y="527061"/>
            <a:ext cx="6814820" cy="460375"/>
          </a:xfrm>
          <a:prstGeom prst="rect">
            <a:avLst/>
          </a:prstGeom>
          <a:noFill/>
        </p:spPr>
        <p:txBody>
          <a:bodyPr wrap="none" rtlCol="0">
            <a:spAutoFit/>
          </a:bodyPr>
          <a:lstStyle/>
          <a:p>
            <a:pPr algn="l"/>
            <a:r>
              <a:rPr lang="zh-CN" altLang="en-US" sz="2400" b="1" dirty="0">
                <a:solidFill>
                  <a:srgbClr val="7188A8"/>
                </a:solidFill>
                <a:cs typeface="+mn-ea"/>
                <a:sym typeface="+mn-lt"/>
              </a:rPr>
              <a:t>知识点复习</a:t>
            </a:r>
            <a:r>
              <a:rPr lang="en-US" altLang="zh-CN" sz="2400" b="1" dirty="0">
                <a:solidFill>
                  <a:srgbClr val="7188A8"/>
                </a:solidFill>
                <a:cs typeface="+mn-ea"/>
                <a:sym typeface="+mn-lt"/>
              </a:rPr>
              <a:t>——</a:t>
            </a:r>
            <a:r>
              <a:rPr lang="en-US" altLang="zh-CN" sz="2400" b="1" dirty="0">
                <a:solidFill>
                  <a:srgbClr val="7188A8"/>
                </a:solidFill>
                <a:cs typeface="+mn-ea"/>
                <a:sym typeface="+mn-lt"/>
              </a:rPr>
              <a:t>LR(0) </a:t>
            </a:r>
            <a:r>
              <a:rPr lang="zh-CN" altLang="en-US" sz="2400" b="1" dirty="0">
                <a:solidFill>
                  <a:srgbClr val="7188A8"/>
                </a:solidFill>
                <a:cs typeface="+mn-ea"/>
                <a:sym typeface="+mn-lt"/>
              </a:rPr>
              <a:t>文法</a:t>
            </a:r>
            <a:r>
              <a:rPr lang="en-US" altLang="zh-CN" sz="2400" b="1" dirty="0">
                <a:solidFill>
                  <a:srgbClr val="7188A8"/>
                </a:solidFill>
                <a:cs typeface="+mn-ea"/>
                <a:sym typeface="+mn-lt"/>
              </a:rPr>
              <a:t> </a:t>
            </a:r>
            <a:r>
              <a:rPr lang="zh-CN" altLang="en-US" sz="2400" b="1" dirty="0">
                <a:solidFill>
                  <a:srgbClr val="7188A8"/>
                </a:solidFill>
                <a:cs typeface="+mn-ea"/>
                <a:sym typeface="+mn-lt"/>
              </a:rPr>
              <a:t>和</a:t>
            </a:r>
            <a:r>
              <a:rPr lang="en-US" altLang="zh-CN" sz="2400" b="1" dirty="0">
                <a:solidFill>
                  <a:srgbClr val="7188A8"/>
                </a:solidFill>
                <a:cs typeface="+mn-ea"/>
                <a:sym typeface="+mn-lt"/>
              </a:rPr>
              <a:t> LR(0) 项目集规范族</a:t>
            </a:r>
            <a:endParaRPr lang="zh-CN" altLang="en-US" sz="2400" b="1" dirty="0">
              <a:solidFill>
                <a:srgbClr val="7188A8"/>
              </a:solidFill>
              <a:cs typeface="+mn-ea"/>
              <a:sym typeface="+mn-lt"/>
            </a:endParaRPr>
          </a:p>
        </p:txBody>
      </p:sp>
      <p:sp>
        <p:nvSpPr>
          <p:cNvPr id="3" name="文本框 2"/>
          <p:cNvSpPr txBox="1"/>
          <p:nvPr/>
        </p:nvSpPr>
        <p:spPr>
          <a:xfrm>
            <a:off x="894715" y="925195"/>
            <a:ext cx="10844530" cy="1948180"/>
          </a:xfrm>
          <a:prstGeom prst="rect">
            <a:avLst/>
          </a:prstGeom>
          <a:noFill/>
        </p:spPr>
        <p:txBody>
          <a:bodyPr wrap="square" rtlCol="0" anchor="t">
            <a:noAutofit/>
          </a:bodyPr>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P297: 6．</a:t>
            </a:r>
            <a:r>
              <a:rPr lang="zh-CN" altLang="en-US" sz="2000">
                <a:latin typeface="Times New Roman" panose="02020603050405020304" charset="0"/>
                <a:ea typeface="华文中宋" panose="02010600040101010101" charset="-122"/>
                <a:cs typeface="Times New Roman" panose="02020603050405020304" charset="0"/>
                <a:sym typeface="+mn-ea"/>
              </a:rPr>
              <a:t>对于下面的文法</a:t>
            </a:r>
            <a:r>
              <a:rPr lang="en-US" altLang="zh-CN" sz="2000">
                <a:latin typeface="Times New Roman" panose="02020603050405020304" charset="0"/>
                <a:ea typeface="华文中宋" panose="02010600040101010101" charset="-122"/>
                <a:cs typeface="Times New Roman" panose="02020603050405020304" charset="0"/>
                <a:sym typeface="+mn-ea"/>
              </a:rPr>
              <a:t>G[</a:t>
            </a:r>
            <a:r>
              <a:rPr lang="en-US" altLang="zh-CN" sz="2000">
                <a:latin typeface="Times New Roman" panose="02020603050405020304" charset="0"/>
                <a:ea typeface="华文中宋" panose="02010600040101010101" charset="-122"/>
                <a:cs typeface="Times New Roman" panose="02020603050405020304" charset="0"/>
                <a:sym typeface="+mn-ea"/>
              </a:rPr>
              <a:t>S]：</a:t>
            </a:r>
            <a:endParaRPr lang="en-US" altLang="zh-CN"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S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P			B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H ; T		T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se | s ; T		</a:t>
            </a:r>
            <a:endParaRPr lang="en-US" altLang="zh-CN"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P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C | </a:t>
            </a:r>
            <a:r>
              <a:rPr lang="en-US" altLang="el-GR" sz="2000">
                <a:latin typeface="Times New Roman" panose="02020603050405020304" charset="0"/>
                <a:ea typeface="华文中宋" panose="02010600040101010101" charset="-122"/>
                <a:cs typeface="Times New Roman" panose="02020603050405020304" charset="0"/>
                <a:sym typeface="+mn-ea"/>
              </a:rPr>
              <a:t>B		</a:t>
            </a:r>
            <a:r>
              <a:rPr lang="en-US" altLang="zh-CN" sz="2000">
                <a:latin typeface="Times New Roman" panose="02020603050405020304" charset="0"/>
                <a:ea typeface="华文中宋" panose="02010600040101010101" charset="-122"/>
                <a:cs typeface="Times New Roman" panose="02020603050405020304" charset="0"/>
                <a:sym typeface="+mn-ea"/>
              </a:rPr>
              <a:t>H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b</a:t>
            </a:r>
            <a:r>
              <a:rPr lang="en-US" sz="2000">
                <a:latin typeface="Times New Roman" panose="02020603050405020304" charset="0"/>
                <a:ea typeface="华文中宋" panose="02010600040101010101" charset="-122"/>
                <a:cs typeface="Times New Roman" panose="02020603050405020304" charset="0"/>
                <a:sym typeface="+mn-ea"/>
              </a:rPr>
              <a:t>d | H ; d</a:t>
            </a:r>
            <a:r>
              <a:rPr lang="en-US" altLang="el-GR" sz="2000">
                <a:latin typeface="Times New Roman" panose="02020603050405020304" charset="0"/>
                <a:ea typeface="华文中宋" panose="02010600040101010101" charset="-122"/>
                <a:cs typeface="Times New Roman" panose="02020603050405020304" charset="0"/>
                <a:sym typeface="+mn-ea"/>
              </a:rPr>
              <a:t>		</a:t>
            </a:r>
            <a:r>
              <a:rPr lang="en-US" altLang="zh-CN" sz="2000">
                <a:latin typeface="Times New Roman" panose="02020603050405020304" charset="0"/>
                <a:ea typeface="华文中宋" panose="02010600040101010101" charset="-122"/>
                <a:cs typeface="Times New Roman" panose="02020603050405020304" charset="0"/>
                <a:sym typeface="+mn-ea"/>
              </a:rPr>
              <a:t>C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a:t>
            </a:r>
            <a:r>
              <a:rPr lang="en-US" sz="2000">
                <a:latin typeface="Times New Roman" panose="02020603050405020304" charset="0"/>
                <a:ea typeface="华文中宋" panose="02010600040101010101" charset="-122"/>
                <a:cs typeface="Times New Roman" panose="02020603050405020304" charset="0"/>
                <a:sym typeface="+mn-ea"/>
              </a:rPr>
              <a:t>b T</a:t>
            </a:r>
            <a:endParaRPr lang="zh-CN" altLang="en-US"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证明上述文法是 SLR(1) 文法，并为其构造</a:t>
            </a:r>
            <a:r>
              <a:rPr lang="en-US" altLang="zh-CN" sz="2000">
                <a:latin typeface="Times New Roman" panose="02020603050405020304" charset="0"/>
                <a:ea typeface="华文中宋" panose="02010600040101010101" charset="-122"/>
                <a:cs typeface="Times New Roman" panose="02020603050405020304" charset="0"/>
                <a:sym typeface="+mn-ea"/>
              </a:rPr>
              <a:t> SLR(1) </a:t>
            </a:r>
            <a:r>
              <a:rPr lang="en-US" altLang="zh-CN" sz="2000">
                <a:latin typeface="Times New Roman" panose="02020603050405020304" charset="0"/>
                <a:ea typeface="华文中宋" panose="02010600040101010101" charset="-122"/>
                <a:cs typeface="Times New Roman" panose="02020603050405020304" charset="0"/>
                <a:sym typeface="+mn-ea"/>
              </a:rPr>
              <a:t>分析器</a:t>
            </a:r>
            <a:endParaRPr lang="en-US" altLang="zh-CN"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zh-CN" altLang="en-US">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使用</a:t>
            </a:r>
            <a:r>
              <a:rPr lang="en-US" altLang="zh-CN">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 DFA </a:t>
            </a:r>
            <a:r>
              <a:rPr lang="zh-CN" altLang="en-US">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确定化的方法太过容易出错，考试时推荐使用项目集闭包和</a:t>
            </a:r>
            <a:r>
              <a:rPr lang="en-US" altLang="zh-CN">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 GOTO </a:t>
            </a:r>
            <a:r>
              <a:rPr lang="zh-CN" altLang="en-US">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表的方式</a:t>
            </a:r>
            <a:endParaRPr lang="zh-CN" altLang="en-US">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5" name="文本框 4"/>
          <p:cNvSpPr txBox="1"/>
          <p:nvPr/>
        </p:nvSpPr>
        <p:spPr>
          <a:xfrm>
            <a:off x="743585" y="3251835"/>
            <a:ext cx="2264410" cy="493395"/>
          </a:xfrm>
          <a:prstGeom prst="rect">
            <a:avLst/>
          </a:prstGeom>
          <a:noFill/>
        </p:spPr>
        <p:txBody>
          <a:bodyPr wrap="square" rtlCol="0" anchor="t">
            <a:noAutofit/>
          </a:bodyPr>
          <a:p>
            <a:pPr fontAlgn="auto">
              <a:lnSpc>
                <a:spcPct val="150000"/>
              </a:lnSpc>
            </a:pPr>
            <a:r>
              <a:rPr lang="zh-CN" altLang="en-US" sz="1600">
                <a:latin typeface="Times New Roman" panose="02020603050405020304" charset="0"/>
                <a:ea typeface="华文中宋" panose="02010600040101010101" charset="-122"/>
                <a:cs typeface="Times New Roman" panose="02020603050405020304" charset="0"/>
                <a:sym typeface="+mn-ea"/>
              </a:rPr>
              <a:t>文法的项目集</a:t>
            </a:r>
            <a:r>
              <a:rPr lang="zh-CN" altLang="en-US" sz="1600">
                <a:latin typeface="Times New Roman" panose="02020603050405020304" charset="0"/>
                <a:ea typeface="华文中宋" panose="02010600040101010101" charset="-122"/>
                <a:cs typeface="Times New Roman" panose="02020603050405020304" charset="0"/>
                <a:sym typeface="+mn-ea"/>
              </a:rPr>
              <a:t>闭包如下</a:t>
            </a:r>
            <a:r>
              <a:rPr lang="en-US" altLang="zh-CN" sz="1600">
                <a:latin typeface="Times New Roman" panose="02020603050405020304" charset="0"/>
                <a:ea typeface="华文中宋" panose="02010600040101010101" charset="-122"/>
                <a:cs typeface="Times New Roman" panose="02020603050405020304" charset="0"/>
                <a:sym typeface="+mn-ea"/>
              </a:rPr>
              <a:t>：</a:t>
            </a:r>
            <a:endParaRPr lang="zh-CN" alt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9" name="文本框 8"/>
          <p:cNvSpPr txBox="1"/>
          <p:nvPr/>
        </p:nvSpPr>
        <p:spPr>
          <a:xfrm>
            <a:off x="688975" y="3796665"/>
            <a:ext cx="1180465" cy="2606040"/>
          </a:xfrm>
          <a:prstGeom prst="rect">
            <a:avLst/>
          </a:prstGeom>
          <a:noFill/>
          <a:ln w="19050">
            <a:solidFill>
              <a:srgbClr val="96C0E9"/>
            </a:solidFill>
          </a:ln>
        </p:spPr>
        <p:txBody>
          <a:bodyPr wrap="square" rtlCol="0" anchor="t">
            <a:noAutofit/>
          </a:bodyPr>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S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.P</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P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.C</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P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.B</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B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.H ; T</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C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a:t>
            </a:r>
            <a:r>
              <a:rPr lang="en-US" sz="1600">
                <a:latin typeface="Times New Roman" panose="02020603050405020304" charset="0"/>
                <a:ea typeface="华文中宋" panose="02010600040101010101" charset="-122"/>
                <a:cs typeface="Times New Roman" panose="02020603050405020304" charset="0"/>
                <a:sym typeface="+mn-ea"/>
              </a:rPr>
              <a:t>b T</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H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.b</a:t>
            </a:r>
            <a:r>
              <a:rPr lang="en-US" sz="1600">
                <a:latin typeface="Times New Roman" panose="02020603050405020304" charset="0"/>
                <a:ea typeface="华文中宋" panose="02010600040101010101" charset="-122"/>
                <a:cs typeface="Times New Roman" panose="02020603050405020304" charset="0"/>
                <a:sym typeface="+mn-ea"/>
              </a:rPr>
              <a:t>d</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H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.H ; d</a:t>
            </a:r>
            <a:r>
              <a:rPr lang="en-US" altLang="zh-CN" sz="1600">
                <a:latin typeface="Times New Roman" panose="02020603050405020304" charset="0"/>
                <a:ea typeface="华文中宋" panose="02010600040101010101" charset="-122"/>
                <a:cs typeface="Times New Roman" panose="02020603050405020304" charset="0"/>
                <a:sym typeface="+mn-ea"/>
              </a:rPr>
              <a:t>	</a:t>
            </a:r>
            <a:endParaRPr lang="zh-CN" alt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19" name="文本框 18"/>
          <p:cNvSpPr txBox="1"/>
          <p:nvPr/>
        </p:nvSpPr>
        <p:spPr>
          <a:xfrm>
            <a:off x="2949575" y="3796030"/>
            <a:ext cx="1180465" cy="434975"/>
          </a:xfrm>
          <a:prstGeom prst="rect">
            <a:avLst/>
          </a:prstGeom>
          <a:noFill/>
          <a:ln w="19050">
            <a:solidFill>
              <a:srgbClr val="96C0E9"/>
            </a:solidFill>
          </a:ln>
        </p:spPr>
        <p:txBody>
          <a:bodyPr wrap="square" rtlCol="0" anchor="t">
            <a:noAutofit/>
          </a:bodyPr>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S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P.	</a:t>
            </a:r>
            <a:endParaRPr lang="zh-CN" alt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20" name="文本框 19"/>
          <p:cNvSpPr txBox="1"/>
          <p:nvPr/>
        </p:nvSpPr>
        <p:spPr>
          <a:xfrm>
            <a:off x="2949575" y="4431665"/>
            <a:ext cx="1180465" cy="434975"/>
          </a:xfrm>
          <a:prstGeom prst="rect">
            <a:avLst/>
          </a:prstGeom>
          <a:noFill/>
          <a:ln w="19050">
            <a:solidFill>
              <a:srgbClr val="96C0E9"/>
            </a:solidFill>
          </a:ln>
        </p:spPr>
        <p:txBody>
          <a:bodyPr wrap="square" rtlCol="0" anchor="t">
            <a:noAutofit/>
          </a:bodyPr>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P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C.	</a:t>
            </a:r>
            <a:endParaRPr lang="zh-CN" alt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21" name="文本框 20"/>
          <p:cNvSpPr txBox="1"/>
          <p:nvPr/>
        </p:nvSpPr>
        <p:spPr>
          <a:xfrm>
            <a:off x="2949575" y="5008880"/>
            <a:ext cx="1180465" cy="434975"/>
          </a:xfrm>
          <a:prstGeom prst="rect">
            <a:avLst/>
          </a:prstGeom>
          <a:noFill/>
          <a:ln w="19050">
            <a:solidFill>
              <a:srgbClr val="96C0E9"/>
            </a:solidFill>
          </a:ln>
        </p:spPr>
        <p:txBody>
          <a:bodyPr wrap="square" rtlCol="0" anchor="t">
            <a:noAutofit/>
          </a:bodyPr>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P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B.	</a:t>
            </a:r>
            <a:endParaRPr lang="zh-CN" alt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22" name="文本框 21"/>
          <p:cNvSpPr txBox="1"/>
          <p:nvPr/>
        </p:nvSpPr>
        <p:spPr>
          <a:xfrm>
            <a:off x="2949575" y="5625465"/>
            <a:ext cx="1180465" cy="786765"/>
          </a:xfrm>
          <a:prstGeom prst="rect">
            <a:avLst/>
          </a:prstGeom>
          <a:noFill/>
          <a:ln w="19050">
            <a:solidFill>
              <a:srgbClr val="96C0E9"/>
            </a:solidFill>
          </a:ln>
        </p:spPr>
        <p:txBody>
          <a:bodyPr wrap="square" rtlCol="0" anchor="t">
            <a:noAutofit/>
          </a:bodyPr>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B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H. ; T</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H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H. ; d</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	</a:t>
            </a:r>
            <a:endParaRPr lang="zh-CN" alt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24" name="文本框 23"/>
          <p:cNvSpPr txBox="1"/>
          <p:nvPr/>
        </p:nvSpPr>
        <p:spPr>
          <a:xfrm>
            <a:off x="5280660" y="3239135"/>
            <a:ext cx="1180465" cy="1505585"/>
          </a:xfrm>
          <a:prstGeom prst="rect">
            <a:avLst/>
          </a:prstGeom>
          <a:noFill/>
          <a:ln w="19050">
            <a:solidFill>
              <a:srgbClr val="96C0E9"/>
            </a:solidFill>
          </a:ln>
        </p:spPr>
        <p:txBody>
          <a:bodyPr wrap="square" rtlCol="0" anchor="t">
            <a:noAutofit/>
          </a:bodyPr>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C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a:t>
            </a:r>
            <a:r>
              <a:rPr lang="en-US" sz="1600">
                <a:latin typeface="Times New Roman" panose="02020603050405020304" charset="0"/>
                <a:ea typeface="华文中宋" panose="02010600040101010101" charset="-122"/>
                <a:cs typeface="Times New Roman" panose="02020603050405020304" charset="0"/>
                <a:sym typeface="+mn-ea"/>
              </a:rPr>
              <a:t>b. T</a:t>
            </a:r>
            <a:endParaRPr lang="en-US"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H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b.d</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T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.se</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T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.s ; T</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	</a:t>
            </a:r>
            <a:endParaRPr lang="zh-CN" alt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25" name="文本框 24"/>
          <p:cNvSpPr txBox="1"/>
          <p:nvPr/>
        </p:nvSpPr>
        <p:spPr>
          <a:xfrm>
            <a:off x="5295900" y="4973955"/>
            <a:ext cx="1180465" cy="1468755"/>
          </a:xfrm>
          <a:prstGeom prst="rect">
            <a:avLst/>
          </a:prstGeom>
          <a:noFill/>
          <a:ln w="19050">
            <a:solidFill>
              <a:srgbClr val="96C0E9"/>
            </a:solidFill>
          </a:ln>
        </p:spPr>
        <p:txBody>
          <a:bodyPr wrap="square" rtlCol="0" anchor="t">
            <a:noAutofit/>
          </a:bodyPr>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B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H ;. T</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H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H ;. d</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T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.se</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T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.s ; T</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	</a:t>
            </a:r>
            <a:endParaRPr lang="zh-CN" alt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29" name="文本框 28"/>
          <p:cNvSpPr txBox="1"/>
          <p:nvPr/>
        </p:nvSpPr>
        <p:spPr>
          <a:xfrm>
            <a:off x="7553325" y="3361055"/>
            <a:ext cx="1180465" cy="434975"/>
          </a:xfrm>
          <a:prstGeom prst="rect">
            <a:avLst/>
          </a:prstGeom>
          <a:noFill/>
          <a:ln w="19050">
            <a:solidFill>
              <a:srgbClr val="96C0E9"/>
            </a:solidFill>
          </a:ln>
        </p:spPr>
        <p:txBody>
          <a:bodyPr wrap="square" rtlCol="0" anchor="t">
            <a:noAutofit/>
          </a:bodyPr>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C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a:t>
            </a:r>
            <a:r>
              <a:rPr lang="en-US" sz="1600">
                <a:latin typeface="Times New Roman" panose="02020603050405020304" charset="0"/>
                <a:ea typeface="华文中宋" panose="02010600040101010101" charset="-122"/>
                <a:cs typeface="Times New Roman" panose="02020603050405020304" charset="0"/>
                <a:sym typeface="+mn-ea"/>
              </a:rPr>
              <a:t>b T.</a:t>
            </a:r>
            <a:endParaRPr lang="zh-CN" alt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	</a:t>
            </a:r>
            <a:endParaRPr lang="zh-CN" alt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31" name="文本框 30"/>
          <p:cNvSpPr txBox="1"/>
          <p:nvPr/>
        </p:nvSpPr>
        <p:spPr>
          <a:xfrm>
            <a:off x="7543800" y="4883150"/>
            <a:ext cx="1180465" cy="434975"/>
          </a:xfrm>
          <a:prstGeom prst="rect">
            <a:avLst/>
          </a:prstGeom>
          <a:noFill/>
          <a:ln w="19050">
            <a:solidFill>
              <a:srgbClr val="96C0E9"/>
            </a:solidFill>
          </a:ln>
        </p:spPr>
        <p:txBody>
          <a:bodyPr wrap="square" rtlCol="0" anchor="t">
            <a:noAutofit/>
          </a:bodyPr>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H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bd.</a:t>
            </a:r>
            <a:r>
              <a:rPr lang="en-US" altLang="zh-CN" sz="1600">
                <a:latin typeface="Times New Roman" panose="02020603050405020304" charset="0"/>
                <a:ea typeface="华文中宋" panose="02010600040101010101" charset="-122"/>
                <a:cs typeface="Times New Roman" panose="02020603050405020304" charset="0"/>
                <a:sym typeface="+mn-ea"/>
              </a:rPr>
              <a:t>	</a:t>
            </a:r>
            <a:endParaRPr lang="zh-CN" alt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32" name="文本框 31"/>
          <p:cNvSpPr txBox="1"/>
          <p:nvPr/>
        </p:nvSpPr>
        <p:spPr>
          <a:xfrm>
            <a:off x="7546340" y="3957955"/>
            <a:ext cx="1180465" cy="786765"/>
          </a:xfrm>
          <a:prstGeom prst="rect">
            <a:avLst/>
          </a:prstGeom>
          <a:noFill/>
          <a:ln w="19050">
            <a:solidFill>
              <a:srgbClr val="96C0E9"/>
            </a:solidFill>
          </a:ln>
        </p:spPr>
        <p:txBody>
          <a:bodyPr wrap="square" rtlCol="0" anchor="t">
            <a:noAutofit/>
          </a:bodyPr>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T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s.e</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T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s. ; T</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	</a:t>
            </a:r>
            <a:endParaRPr lang="zh-CN" alt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34" name="文本框 33"/>
          <p:cNvSpPr txBox="1"/>
          <p:nvPr/>
        </p:nvSpPr>
        <p:spPr>
          <a:xfrm>
            <a:off x="9969500" y="3322320"/>
            <a:ext cx="1180465" cy="434975"/>
          </a:xfrm>
          <a:prstGeom prst="rect">
            <a:avLst/>
          </a:prstGeom>
          <a:noFill/>
          <a:ln w="19050">
            <a:solidFill>
              <a:srgbClr val="96C0E9"/>
            </a:solidFill>
          </a:ln>
        </p:spPr>
        <p:txBody>
          <a:bodyPr wrap="square" rtlCol="0" anchor="t">
            <a:noAutofit/>
          </a:bodyPr>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T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a:t>
            </a:r>
            <a:r>
              <a:rPr lang="en-US" altLang="zh-CN" sz="1600">
                <a:latin typeface="Times New Roman" panose="02020603050405020304" charset="0"/>
                <a:ea typeface="华文中宋" panose="02010600040101010101" charset="-122"/>
                <a:cs typeface="Times New Roman" panose="02020603050405020304" charset="0"/>
                <a:sym typeface="+mn-ea"/>
              </a:rPr>
              <a:t>se.</a:t>
            </a:r>
            <a:r>
              <a:rPr lang="en-US" altLang="zh-CN" sz="1600">
                <a:latin typeface="Times New Roman" panose="02020603050405020304" charset="0"/>
                <a:ea typeface="华文中宋" panose="02010600040101010101" charset="-122"/>
                <a:cs typeface="Times New Roman" panose="02020603050405020304" charset="0"/>
                <a:sym typeface="+mn-ea"/>
              </a:rPr>
              <a:t>	</a:t>
            </a:r>
            <a:endParaRPr lang="zh-CN" alt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36" name="文本框 35"/>
          <p:cNvSpPr txBox="1"/>
          <p:nvPr/>
        </p:nvSpPr>
        <p:spPr>
          <a:xfrm>
            <a:off x="9979660" y="3957955"/>
            <a:ext cx="1180465" cy="1186180"/>
          </a:xfrm>
          <a:prstGeom prst="rect">
            <a:avLst/>
          </a:prstGeom>
          <a:noFill/>
          <a:ln w="19050">
            <a:solidFill>
              <a:srgbClr val="96C0E9"/>
            </a:solidFill>
          </a:ln>
        </p:spPr>
        <p:txBody>
          <a:bodyPr wrap="square" rtlCol="0" anchor="t">
            <a:noAutofit/>
          </a:bodyPr>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T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s ;. T</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T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.se</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T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.s ; T</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endParaRPr lang="en-US" altLang="zh-CN" sz="16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	</a:t>
            </a:r>
            <a:endParaRPr lang="zh-CN" alt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37" name="文本框 36"/>
          <p:cNvSpPr txBox="1"/>
          <p:nvPr/>
        </p:nvSpPr>
        <p:spPr>
          <a:xfrm>
            <a:off x="9979660" y="5344795"/>
            <a:ext cx="1180465" cy="434975"/>
          </a:xfrm>
          <a:prstGeom prst="rect">
            <a:avLst/>
          </a:prstGeom>
          <a:noFill/>
          <a:ln w="19050">
            <a:solidFill>
              <a:srgbClr val="96C0E9"/>
            </a:solidFill>
          </a:ln>
        </p:spPr>
        <p:txBody>
          <a:bodyPr wrap="square" rtlCol="0" anchor="t">
            <a:noAutofit/>
          </a:bodyPr>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T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a:t>
            </a:r>
            <a:r>
              <a:rPr lang="en-US" altLang="zh-CN" sz="1600">
                <a:latin typeface="Times New Roman" panose="02020603050405020304" charset="0"/>
                <a:ea typeface="华文中宋" panose="02010600040101010101" charset="-122"/>
                <a:cs typeface="Times New Roman" panose="02020603050405020304" charset="0"/>
                <a:sym typeface="+mn-ea"/>
              </a:rPr>
              <a:t>s ; T.</a:t>
            </a:r>
            <a:r>
              <a:rPr lang="en-US" altLang="zh-CN" sz="1600">
                <a:latin typeface="Times New Roman" panose="02020603050405020304" charset="0"/>
                <a:ea typeface="华文中宋" panose="02010600040101010101" charset="-122"/>
                <a:cs typeface="Times New Roman" panose="02020603050405020304" charset="0"/>
                <a:sym typeface="+mn-ea"/>
              </a:rPr>
              <a:t>	</a:t>
            </a:r>
            <a:endParaRPr lang="zh-CN" alt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39" name="文本框 38"/>
          <p:cNvSpPr txBox="1"/>
          <p:nvPr/>
        </p:nvSpPr>
        <p:spPr>
          <a:xfrm>
            <a:off x="7557135" y="6033770"/>
            <a:ext cx="1180465" cy="434975"/>
          </a:xfrm>
          <a:prstGeom prst="rect">
            <a:avLst/>
          </a:prstGeom>
          <a:noFill/>
          <a:ln w="19050">
            <a:solidFill>
              <a:srgbClr val="96C0E9"/>
            </a:solidFill>
          </a:ln>
        </p:spPr>
        <p:txBody>
          <a:bodyPr wrap="square" rtlCol="0" anchor="t">
            <a:noAutofit/>
          </a:bodyPr>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H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H ; d.</a:t>
            </a:r>
            <a:r>
              <a:rPr lang="en-US" altLang="zh-CN" sz="1600">
                <a:latin typeface="Times New Roman" panose="02020603050405020304" charset="0"/>
                <a:ea typeface="华文中宋" panose="02010600040101010101" charset="-122"/>
                <a:cs typeface="Times New Roman" panose="02020603050405020304" charset="0"/>
                <a:sym typeface="+mn-ea"/>
              </a:rPr>
              <a:t>	</a:t>
            </a:r>
            <a:endParaRPr lang="zh-CN" alt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40" name="文本框 39"/>
          <p:cNvSpPr txBox="1"/>
          <p:nvPr/>
        </p:nvSpPr>
        <p:spPr>
          <a:xfrm>
            <a:off x="7546975" y="5483860"/>
            <a:ext cx="1180465" cy="434975"/>
          </a:xfrm>
          <a:prstGeom prst="rect">
            <a:avLst/>
          </a:prstGeom>
          <a:noFill/>
          <a:ln w="19050">
            <a:solidFill>
              <a:srgbClr val="96C0E9"/>
            </a:solidFill>
          </a:ln>
        </p:spPr>
        <p:txBody>
          <a:bodyPr wrap="square" rtlCol="0" anchor="t">
            <a:noAutofit/>
          </a:bodyPr>
          <a:p>
            <a:pP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B </a:t>
            </a:r>
            <a:r>
              <a:rPr lang="zh-CN" altLang="en-US" sz="1600">
                <a:latin typeface="Times New Roman" panose="02020603050405020304" charset="0"/>
                <a:ea typeface="华文中宋" panose="02010600040101010101" charset="-122"/>
                <a:cs typeface="Times New Roman" panose="02020603050405020304" charset="0"/>
                <a:sym typeface="+mn-ea"/>
              </a:rPr>
              <a:t>→</a:t>
            </a:r>
            <a:r>
              <a:rPr lang="en-US" altLang="zh-CN" sz="1600">
                <a:latin typeface="Times New Roman" panose="02020603050405020304" charset="0"/>
                <a:ea typeface="华文中宋" panose="02010600040101010101" charset="-122"/>
                <a:cs typeface="Times New Roman" panose="02020603050405020304" charset="0"/>
                <a:sym typeface="+mn-ea"/>
              </a:rPr>
              <a:t> H ; T.</a:t>
            </a:r>
            <a:endParaRPr lang="zh-CN" alt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41" name="文本框 40"/>
          <p:cNvSpPr txBox="1"/>
          <p:nvPr/>
        </p:nvSpPr>
        <p:spPr>
          <a:xfrm>
            <a:off x="335280" y="4655820"/>
            <a:ext cx="445770" cy="493395"/>
          </a:xfrm>
          <a:prstGeom prst="rect">
            <a:avLst/>
          </a:prstGeom>
          <a:noFill/>
        </p:spPr>
        <p:txBody>
          <a:bodyPr wrap="square" rtlCol="0" anchor="t">
            <a:noAutofit/>
          </a:bodyPr>
          <a:p>
            <a:pPr fontAlgn="auto">
              <a:lnSpc>
                <a:spcPct val="150000"/>
              </a:lnSpc>
            </a:pPr>
            <a:r>
              <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I0</a:t>
            </a:r>
            <a:endPar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42" name="文本框 41"/>
          <p:cNvSpPr txBox="1"/>
          <p:nvPr/>
        </p:nvSpPr>
        <p:spPr>
          <a:xfrm>
            <a:off x="1869440" y="3796030"/>
            <a:ext cx="1080135" cy="493395"/>
          </a:xfrm>
          <a:prstGeom prst="rect">
            <a:avLst/>
          </a:prstGeom>
          <a:noFill/>
        </p:spPr>
        <p:txBody>
          <a:bodyPr wrap="square" rtlCol="0" anchor="t">
            <a:noAutofit/>
          </a:bodyPr>
          <a:p>
            <a:pPr indent="0" algn="ctr" fontAlgn="auto">
              <a:lnSpc>
                <a:spcPct val="100000"/>
              </a:lnSpc>
            </a:pPr>
            <a:r>
              <a:rPr lang="en-US" sz="1600">
                <a:latin typeface="Times New Roman" panose="02020603050405020304" charset="0"/>
                <a:ea typeface="华文中宋" panose="02010600040101010101" charset="-122"/>
                <a:cs typeface="Times New Roman" panose="02020603050405020304" charset="0"/>
                <a:sym typeface="+mn-ea"/>
              </a:rPr>
              <a:t>Goto(I0, P)</a:t>
            </a:r>
            <a:endParaRPr lang="en-US" sz="1600">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00000"/>
              </a:lnSpc>
            </a:pPr>
            <a:r>
              <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=I1</a:t>
            </a:r>
            <a:endPar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47" name="文本框 46"/>
          <p:cNvSpPr txBox="1"/>
          <p:nvPr/>
        </p:nvSpPr>
        <p:spPr>
          <a:xfrm>
            <a:off x="1869440" y="4373245"/>
            <a:ext cx="1080135" cy="493395"/>
          </a:xfrm>
          <a:prstGeom prst="rect">
            <a:avLst/>
          </a:prstGeom>
          <a:noFill/>
        </p:spPr>
        <p:txBody>
          <a:bodyPr wrap="square" rtlCol="0" anchor="t">
            <a:noAutofit/>
          </a:bodyPr>
          <a:p>
            <a:pPr indent="0" algn="ctr" fontAlgn="auto">
              <a:lnSpc>
                <a:spcPct val="100000"/>
              </a:lnSpc>
            </a:pPr>
            <a:r>
              <a:rPr lang="en-US" sz="1600">
                <a:latin typeface="Times New Roman" panose="02020603050405020304" charset="0"/>
                <a:ea typeface="华文中宋" panose="02010600040101010101" charset="-122"/>
                <a:cs typeface="Times New Roman" panose="02020603050405020304" charset="0"/>
                <a:sym typeface="+mn-ea"/>
              </a:rPr>
              <a:t>Goto(I0, C)</a:t>
            </a:r>
            <a:endParaRPr lang="en-US" sz="1600">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00000"/>
              </a:lnSpc>
            </a:pPr>
            <a:r>
              <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=I3</a:t>
            </a:r>
            <a:endPar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48" name="文本框 47"/>
          <p:cNvSpPr txBox="1"/>
          <p:nvPr/>
        </p:nvSpPr>
        <p:spPr>
          <a:xfrm>
            <a:off x="1869440" y="4968240"/>
            <a:ext cx="1080135" cy="493395"/>
          </a:xfrm>
          <a:prstGeom prst="rect">
            <a:avLst/>
          </a:prstGeom>
          <a:noFill/>
        </p:spPr>
        <p:txBody>
          <a:bodyPr wrap="square" rtlCol="0" anchor="t">
            <a:noAutofit/>
          </a:bodyPr>
          <a:p>
            <a:pPr indent="0" algn="ctr" fontAlgn="auto">
              <a:lnSpc>
                <a:spcPct val="100000"/>
              </a:lnSpc>
            </a:pPr>
            <a:r>
              <a:rPr lang="en-US" sz="1600">
                <a:latin typeface="Times New Roman" panose="02020603050405020304" charset="0"/>
                <a:ea typeface="华文中宋" panose="02010600040101010101" charset="-122"/>
                <a:cs typeface="Times New Roman" panose="02020603050405020304" charset="0"/>
                <a:sym typeface="+mn-ea"/>
              </a:rPr>
              <a:t>Goto(I0, B)</a:t>
            </a:r>
            <a:endParaRPr lang="en-US" sz="1600">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00000"/>
              </a:lnSpc>
            </a:pPr>
            <a:r>
              <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=I2</a:t>
            </a:r>
            <a:endPar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49" name="文本框 48"/>
          <p:cNvSpPr txBox="1"/>
          <p:nvPr/>
        </p:nvSpPr>
        <p:spPr>
          <a:xfrm>
            <a:off x="1869440" y="5772150"/>
            <a:ext cx="1080135" cy="493395"/>
          </a:xfrm>
          <a:prstGeom prst="rect">
            <a:avLst/>
          </a:prstGeom>
          <a:noFill/>
        </p:spPr>
        <p:txBody>
          <a:bodyPr wrap="square" rtlCol="0" anchor="t">
            <a:noAutofit/>
          </a:bodyPr>
          <a:p>
            <a:pPr indent="0" algn="ctr" fontAlgn="auto">
              <a:lnSpc>
                <a:spcPct val="100000"/>
              </a:lnSpc>
            </a:pPr>
            <a:r>
              <a:rPr lang="en-US" sz="1600">
                <a:latin typeface="Times New Roman" panose="02020603050405020304" charset="0"/>
                <a:ea typeface="华文中宋" panose="02010600040101010101" charset="-122"/>
                <a:cs typeface="Times New Roman" panose="02020603050405020304" charset="0"/>
                <a:sym typeface="+mn-ea"/>
              </a:rPr>
              <a:t>Goto(I0, H)</a:t>
            </a:r>
            <a:endParaRPr lang="en-US" sz="1600">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00000"/>
              </a:lnSpc>
            </a:pPr>
            <a:r>
              <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=I4</a:t>
            </a:r>
            <a:endPar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50" name="文本框 49"/>
          <p:cNvSpPr txBox="1"/>
          <p:nvPr/>
        </p:nvSpPr>
        <p:spPr>
          <a:xfrm>
            <a:off x="4193540" y="3616325"/>
            <a:ext cx="1080135" cy="493395"/>
          </a:xfrm>
          <a:prstGeom prst="rect">
            <a:avLst/>
          </a:prstGeom>
          <a:noFill/>
        </p:spPr>
        <p:txBody>
          <a:bodyPr wrap="square" rtlCol="0" anchor="t">
            <a:noAutofit/>
          </a:bodyPr>
          <a:p>
            <a:pPr indent="0" algn="ctr" fontAlgn="auto">
              <a:lnSpc>
                <a:spcPct val="100000"/>
              </a:lnSpc>
            </a:pPr>
            <a:r>
              <a:rPr lang="en-US" sz="1600">
                <a:latin typeface="Times New Roman" panose="02020603050405020304" charset="0"/>
                <a:ea typeface="华文中宋" panose="02010600040101010101" charset="-122"/>
                <a:cs typeface="Times New Roman" panose="02020603050405020304" charset="0"/>
                <a:sym typeface="+mn-ea"/>
              </a:rPr>
              <a:t>Goto(I0, b)</a:t>
            </a:r>
            <a:endParaRPr lang="en-US" sz="1600">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00000"/>
              </a:lnSpc>
            </a:pPr>
            <a:r>
              <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=I5</a:t>
            </a:r>
            <a:endPar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51" name="文本框 50"/>
          <p:cNvSpPr txBox="1"/>
          <p:nvPr/>
        </p:nvSpPr>
        <p:spPr>
          <a:xfrm>
            <a:off x="4173220" y="5443855"/>
            <a:ext cx="1080135" cy="493395"/>
          </a:xfrm>
          <a:prstGeom prst="rect">
            <a:avLst/>
          </a:prstGeom>
          <a:noFill/>
        </p:spPr>
        <p:txBody>
          <a:bodyPr wrap="square" rtlCol="0" anchor="t">
            <a:noAutofit/>
          </a:bodyPr>
          <a:p>
            <a:pPr indent="0" algn="ctr" fontAlgn="auto">
              <a:lnSpc>
                <a:spcPct val="100000"/>
              </a:lnSpc>
            </a:pPr>
            <a:r>
              <a:rPr lang="en-US" sz="1600">
                <a:latin typeface="Times New Roman" panose="02020603050405020304" charset="0"/>
                <a:ea typeface="华文中宋" panose="02010600040101010101" charset="-122"/>
                <a:cs typeface="Times New Roman" panose="02020603050405020304" charset="0"/>
                <a:sym typeface="+mn-ea"/>
              </a:rPr>
              <a:t>Goto(I4, ;)</a:t>
            </a:r>
            <a:endParaRPr lang="en-US" sz="1600">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00000"/>
              </a:lnSpc>
            </a:pPr>
            <a:r>
              <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=I6</a:t>
            </a:r>
            <a:endPar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52" name="文本框 51"/>
          <p:cNvSpPr txBox="1"/>
          <p:nvPr/>
        </p:nvSpPr>
        <p:spPr>
          <a:xfrm>
            <a:off x="6489700" y="3303270"/>
            <a:ext cx="1080135" cy="493395"/>
          </a:xfrm>
          <a:prstGeom prst="rect">
            <a:avLst/>
          </a:prstGeom>
          <a:noFill/>
        </p:spPr>
        <p:txBody>
          <a:bodyPr wrap="square" rtlCol="0" anchor="t">
            <a:noAutofit/>
          </a:bodyPr>
          <a:p>
            <a:pPr indent="0" algn="ctr" fontAlgn="auto">
              <a:lnSpc>
                <a:spcPct val="100000"/>
              </a:lnSpc>
            </a:pPr>
            <a:r>
              <a:rPr lang="en-US" sz="1600">
                <a:latin typeface="Times New Roman" panose="02020603050405020304" charset="0"/>
                <a:ea typeface="华文中宋" panose="02010600040101010101" charset="-122"/>
                <a:cs typeface="Times New Roman" panose="02020603050405020304" charset="0"/>
                <a:sym typeface="+mn-ea"/>
              </a:rPr>
              <a:t>Goto(I5, T)</a:t>
            </a:r>
            <a:endParaRPr lang="en-US" sz="1600">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00000"/>
              </a:lnSpc>
            </a:pPr>
            <a:r>
              <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=I7</a:t>
            </a:r>
            <a:endPar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53" name="文本框 52"/>
          <p:cNvSpPr txBox="1"/>
          <p:nvPr/>
        </p:nvSpPr>
        <p:spPr>
          <a:xfrm>
            <a:off x="6468110" y="4824730"/>
            <a:ext cx="1080135" cy="493395"/>
          </a:xfrm>
          <a:prstGeom prst="rect">
            <a:avLst/>
          </a:prstGeom>
          <a:noFill/>
        </p:spPr>
        <p:txBody>
          <a:bodyPr wrap="square" rtlCol="0" anchor="t">
            <a:noAutofit/>
          </a:bodyPr>
          <a:p>
            <a:pPr indent="0" algn="ctr" fontAlgn="auto">
              <a:lnSpc>
                <a:spcPct val="100000"/>
              </a:lnSpc>
            </a:pPr>
            <a:r>
              <a:rPr lang="en-US" sz="1600">
                <a:latin typeface="Times New Roman" panose="02020603050405020304" charset="0"/>
                <a:ea typeface="华文中宋" panose="02010600040101010101" charset="-122"/>
                <a:cs typeface="Times New Roman" panose="02020603050405020304" charset="0"/>
                <a:sym typeface="+mn-ea"/>
              </a:rPr>
              <a:t>Goto(I5, d)</a:t>
            </a:r>
            <a:endParaRPr lang="en-US" sz="1600">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00000"/>
              </a:lnSpc>
            </a:pPr>
            <a:r>
              <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=I9</a:t>
            </a:r>
            <a:endPar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54" name="文本框 53"/>
          <p:cNvSpPr txBox="1"/>
          <p:nvPr/>
        </p:nvSpPr>
        <p:spPr>
          <a:xfrm>
            <a:off x="6459220" y="4109720"/>
            <a:ext cx="1080135" cy="493395"/>
          </a:xfrm>
          <a:prstGeom prst="rect">
            <a:avLst/>
          </a:prstGeom>
          <a:noFill/>
        </p:spPr>
        <p:txBody>
          <a:bodyPr wrap="square" rtlCol="0" anchor="t">
            <a:noAutofit/>
          </a:bodyPr>
          <a:p>
            <a:pPr indent="0" algn="ctr" fontAlgn="auto">
              <a:lnSpc>
                <a:spcPct val="100000"/>
              </a:lnSpc>
            </a:pPr>
            <a:r>
              <a:rPr lang="en-US" sz="1600">
                <a:latin typeface="Times New Roman" panose="02020603050405020304" charset="0"/>
                <a:ea typeface="华文中宋" panose="02010600040101010101" charset="-122"/>
                <a:cs typeface="Times New Roman" panose="02020603050405020304" charset="0"/>
                <a:sym typeface="+mn-ea"/>
              </a:rPr>
              <a:t>Goto(I5, s)</a:t>
            </a:r>
            <a:endParaRPr lang="en-US" sz="1600">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00000"/>
              </a:lnSpc>
            </a:pPr>
            <a:r>
              <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=I8</a:t>
            </a:r>
            <a:endPar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55" name="文本框 54"/>
          <p:cNvSpPr txBox="1"/>
          <p:nvPr/>
        </p:nvSpPr>
        <p:spPr>
          <a:xfrm>
            <a:off x="6477000" y="5456555"/>
            <a:ext cx="1080135" cy="493395"/>
          </a:xfrm>
          <a:prstGeom prst="rect">
            <a:avLst/>
          </a:prstGeom>
          <a:noFill/>
        </p:spPr>
        <p:txBody>
          <a:bodyPr wrap="square" rtlCol="0" anchor="t">
            <a:noAutofit/>
          </a:bodyPr>
          <a:p>
            <a:pPr indent="0" algn="ctr" fontAlgn="auto">
              <a:lnSpc>
                <a:spcPct val="100000"/>
              </a:lnSpc>
            </a:pPr>
            <a:r>
              <a:rPr lang="en-US" sz="1600">
                <a:latin typeface="Times New Roman" panose="02020603050405020304" charset="0"/>
                <a:ea typeface="华文中宋" panose="02010600040101010101" charset="-122"/>
                <a:cs typeface="Times New Roman" panose="02020603050405020304" charset="0"/>
                <a:sym typeface="+mn-ea"/>
              </a:rPr>
              <a:t>Goto(I6, T)</a:t>
            </a:r>
            <a:endParaRPr lang="en-US" sz="1600">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00000"/>
              </a:lnSpc>
            </a:pPr>
            <a:r>
              <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=I10</a:t>
            </a:r>
            <a:endPar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56" name="文本框 55"/>
          <p:cNvSpPr txBox="1"/>
          <p:nvPr/>
        </p:nvSpPr>
        <p:spPr>
          <a:xfrm>
            <a:off x="6494145" y="5982335"/>
            <a:ext cx="1080135" cy="493395"/>
          </a:xfrm>
          <a:prstGeom prst="rect">
            <a:avLst/>
          </a:prstGeom>
          <a:noFill/>
        </p:spPr>
        <p:txBody>
          <a:bodyPr wrap="square" rtlCol="0" anchor="t">
            <a:noAutofit/>
          </a:bodyPr>
          <a:p>
            <a:pPr indent="0" algn="ctr" fontAlgn="auto">
              <a:lnSpc>
                <a:spcPct val="100000"/>
              </a:lnSpc>
            </a:pPr>
            <a:r>
              <a:rPr lang="en-US" sz="1600">
                <a:latin typeface="Times New Roman" panose="02020603050405020304" charset="0"/>
                <a:ea typeface="华文中宋" panose="02010600040101010101" charset="-122"/>
                <a:cs typeface="Times New Roman" panose="02020603050405020304" charset="0"/>
                <a:sym typeface="+mn-ea"/>
              </a:rPr>
              <a:t>Goto(I6, d)</a:t>
            </a:r>
            <a:endParaRPr lang="en-US" sz="1600">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00000"/>
              </a:lnSpc>
            </a:pPr>
            <a:r>
              <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=I11</a:t>
            </a:r>
            <a:endPar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57" name="文本框 56"/>
          <p:cNvSpPr txBox="1"/>
          <p:nvPr/>
        </p:nvSpPr>
        <p:spPr>
          <a:xfrm>
            <a:off x="8899525" y="3303270"/>
            <a:ext cx="1080135" cy="493395"/>
          </a:xfrm>
          <a:prstGeom prst="rect">
            <a:avLst/>
          </a:prstGeom>
          <a:noFill/>
        </p:spPr>
        <p:txBody>
          <a:bodyPr wrap="square" rtlCol="0" anchor="t">
            <a:noAutofit/>
          </a:bodyPr>
          <a:p>
            <a:pPr indent="0" algn="ctr" fontAlgn="auto">
              <a:lnSpc>
                <a:spcPct val="100000"/>
              </a:lnSpc>
            </a:pPr>
            <a:r>
              <a:rPr lang="en-US" sz="1600">
                <a:latin typeface="Times New Roman" panose="02020603050405020304" charset="0"/>
                <a:ea typeface="华文中宋" panose="02010600040101010101" charset="-122"/>
                <a:cs typeface="Times New Roman" panose="02020603050405020304" charset="0"/>
                <a:sym typeface="+mn-ea"/>
              </a:rPr>
              <a:t>Goto(I8, e)</a:t>
            </a:r>
            <a:endParaRPr lang="en-US" sz="1600">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00000"/>
              </a:lnSpc>
            </a:pPr>
            <a:r>
              <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=I12</a:t>
            </a:r>
            <a:endPar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58" name="文本框 57"/>
          <p:cNvSpPr txBox="1"/>
          <p:nvPr/>
        </p:nvSpPr>
        <p:spPr>
          <a:xfrm>
            <a:off x="8889365" y="4260215"/>
            <a:ext cx="1080135" cy="493395"/>
          </a:xfrm>
          <a:prstGeom prst="rect">
            <a:avLst/>
          </a:prstGeom>
          <a:noFill/>
        </p:spPr>
        <p:txBody>
          <a:bodyPr wrap="square" rtlCol="0" anchor="t">
            <a:noAutofit/>
          </a:bodyPr>
          <a:p>
            <a:pPr indent="0" algn="ctr" fontAlgn="auto">
              <a:lnSpc>
                <a:spcPct val="100000"/>
              </a:lnSpc>
            </a:pPr>
            <a:r>
              <a:rPr lang="en-US" sz="1600">
                <a:latin typeface="Times New Roman" panose="02020603050405020304" charset="0"/>
                <a:ea typeface="华文中宋" panose="02010600040101010101" charset="-122"/>
                <a:cs typeface="Times New Roman" panose="02020603050405020304" charset="0"/>
                <a:sym typeface="+mn-ea"/>
              </a:rPr>
              <a:t>Goto(I8, ;)</a:t>
            </a:r>
            <a:endParaRPr lang="en-US" sz="1600">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00000"/>
              </a:lnSpc>
            </a:pPr>
            <a:r>
              <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=I13</a:t>
            </a:r>
            <a:endPar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59" name="文本框 58"/>
          <p:cNvSpPr txBox="1"/>
          <p:nvPr/>
        </p:nvSpPr>
        <p:spPr>
          <a:xfrm>
            <a:off x="8822690" y="5278120"/>
            <a:ext cx="1183005" cy="493395"/>
          </a:xfrm>
          <a:prstGeom prst="rect">
            <a:avLst/>
          </a:prstGeom>
          <a:noFill/>
        </p:spPr>
        <p:txBody>
          <a:bodyPr wrap="square" rtlCol="0" anchor="t">
            <a:noAutofit/>
          </a:bodyPr>
          <a:p>
            <a:pPr indent="0" algn="ctr" fontAlgn="auto">
              <a:lnSpc>
                <a:spcPct val="100000"/>
              </a:lnSpc>
            </a:pPr>
            <a:r>
              <a:rPr lang="en-US" sz="1600">
                <a:latin typeface="Times New Roman" panose="02020603050405020304" charset="0"/>
                <a:ea typeface="华文中宋" panose="02010600040101010101" charset="-122"/>
                <a:cs typeface="Times New Roman" panose="02020603050405020304" charset="0"/>
                <a:sym typeface="+mn-ea"/>
              </a:rPr>
              <a:t>Goto(I13, T)</a:t>
            </a:r>
            <a:endParaRPr lang="en-US" sz="1600">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00000"/>
              </a:lnSpc>
            </a:pPr>
            <a:r>
              <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=I14</a:t>
            </a:r>
            <a:endPar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60" name="文本框 59"/>
          <p:cNvSpPr txBox="1"/>
          <p:nvPr/>
        </p:nvSpPr>
        <p:spPr>
          <a:xfrm>
            <a:off x="8863965" y="5980430"/>
            <a:ext cx="1183005" cy="493395"/>
          </a:xfrm>
          <a:prstGeom prst="rect">
            <a:avLst/>
          </a:prstGeom>
          <a:noFill/>
        </p:spPr>
        <p:txBody>
          <a:bodyPr wrap="square" rtlCol="0" anchor="t">
            <a:noAutofit/>
          </a:bodyPr>
          <a:p>
            <a:pPr indent="0" algn="ctr" fontAlgn="auto">
              <a:lnSpc>
                <a:spcPct val="100000"/>
              </a:lnSpc>
            </a:pPr>
            <a:r>
              <a:rPr lang="en-US" sz="1600">
                <a:latin typeface="Times New Roman" panose="02020603050405020304" charset="0"/>
                <a:ea typeface="华文中宋" panose="02010600040101010101" charset="-122"/>
                <a:cs typeface="Times New Roman" panose="02020603050405020304" charset="0"/>
                <a:sym typeface="+mn-ea"/>
              </a:rPr>
              <a:t>Goto(I6, s)</a:t>
            </a:r>
            <a:endParaRPr lang="en-US" sz="1600">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00000"/>
              </a:lnSpc>
            </a:pPr>
            <a:r>
              <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=I8</a:t>
            </a:r>
            <a:endPar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
        <p:nvSpPr>
          <p:cNvPr id="61" name="文本框 60"/>
          <p:cNvSpPr txBox="1"/>
          <p:nvPr/>
        </p:nvSpPr>
        <p:spPr>
          <a:xfrm>
            <a:off x="10173335" y="5980430"/>
            <a:ext cx="1183005" cy="493395"/>
          </a:xfrm>
          <a:prstGeom prst="rect">
            <a:avLst/>
          </a:prstGeom>
          <a:noFill/>
        </p:spPr>
        <p:txBody>
          <a:bodyPr wrap="square" rtlCol="0" anchor="t">
            <a:noAutofit/>
          </a:bodyPr>
          <a:p>
            <a:pPr indent="0" algn="ctr" fontAlgn="auto">
              <a:lnSpc>
                <a:spcPct val="100000"/>
              </a:lnSpc>
            </a:pPr>
            <a:r>
              <a:rPr lang="en-US" sz="1600">
                <a:latin typeface="Times New Roman" panose="02020603050405020304" charset="0"/>
                <a:ea typeface="华文中宋" panose="02010600040101010101" charset="-122"/>
                <a:cs typeface="Times New Roman" panose="02020603050405020304" charset="0"/>
                <a:sym typeface="+mn-ea"/>
              </a:rPr>
              <a:t>Goto(I13, s)</a:t>
            </a:r>
            <a:endParaRPr lang="en-US" sz="1600">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00000"/>
              </a:lnSpc>
            </a:pPr>
            <a:r>
              <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rPr>
              <a:t>=I8</a:t>
            </a:r>
            <a:endParaRPr lang="en-US" sz="16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5280" y="486410"/>
            <a:ext cx="278765" cy="541655"/>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624681" y="527061"/>
            <a:ext cx="1706880" cy="460375"/>
          </a:xfrm>
          <a:prstGeom prst="rect">
            <a:avLst/>
          </a:prstGeom>
          <a:noFill/>
        </p:spPr>
        <p:txBody>
          <a:bodyPr wrap="none" rtlCol="0">
            <a:spAutoFit/>
          </a:bodyPr>
          <a:lstStyle/>
          <a:p>
            <a:pPr algn="l"/>
            <a:r>
              <a:rPr lang="zh-CN" altLang="en-US" sz="2400" b="1" dirty="0">
                <a:solidFill>
                  <a:srgbClr val="7188A8"/>
                </a:solidFill>
                <a:cs typeface="+mn-ea"/>
                <a:sym typeface="+mn-lt"/>
              </a:rPr>
              <a:t>知识点</a:t>
            </a:r>
            <a:r>
              <a:rPr lang="zh-CN" altLang="en-US" sz="2400" b="1" dirty="0">
                <a:solidFill>
                  <a:srgbClr val="7188A8"/>
                </a:solidFill>
                <a:cs typeface="+mn-ea"/>
                <a:sym typeface="+mn-lt"/>
              </a:rPr>
              <a:t>复习</a:t>
            </a:r>
            <a:endParaRPr lang="zh-CN" altLang="en-US" sz="2400" b="1" dirty="0">
              <a:solidFill>
                <a:srgbClr val="7188A8"/>
              </a:solidFill>
              <a:cs typeface="+mn-ea"/>
              <a:sym typeface="+mn-lt"/>
            </a:endParaRPr>
          </a:p>
        </p:txBody>
      </p:sp>
      <p:sp>
        <p:nvSpPr>
          <p:cNvPr id="2" name="文本框 1"/>
          <p:cNvSpPr txBox="1"/>
          <p:nvPr/>
        </p:nvSpPr>
        <p:spPr>
          <a:xfrm>
            <a:off x="2369820" y="1781175"/>
            <a:ext cx="7451725" cy="460375"/>
          </a:xfrm>
          <a:prstGeom prst="rect">
            <a:avLst/>
          </a:prstGeom>
          <a:noFill/>
        </p:spPr>
        <p:txBody>
          <a:bodyPr wrap="square" rtlCol="0">
            <a:spAutoFit/>
          </a:bodyPr>
          <a:p>
            <a:pPr algn="l">
              <a:buClrTx/>
              <a:buSzTx/>
              <a:buNone/>
            </a:pPr>
            <a:r>
              <a:rPr kumimoji="1" lang="en-US" altLang="zh-CN" sz="2400" dirty="0">
                <a:solidFill>
                  <a:schemeClr val="tx1"/>
                </a:solidFill>
                <a:latin typeface="华文中宋" panose="02010600040101010101" charset="-122"/>
                <a:ea typeface="华文中宋" panose="02010600040101010101" charset="-122"/>
              </a:rPr>
              <a:t>短语是前面句型中的某个非终结符所能推出的符号串</a:t>
            </a:r>
            <a:endParaRPr kumimoji="1" lang="en-US" altLang="zh-CN" sz="2400" dirty="0">
              <a:solidFill>
                <a:schemeClr val="tx1"/>
              </a:solidFill>
              <a:latin typeface="华文中宋" panose="02010600040101010101" charset="-122"/>
              <a:ea typeface="华文中宋" panose="02010600040101010101" charset="-122"/>
            </a:endParaRPr>
          </a:p>
        </p:txBody>
      </p:sp>
      <p:sp>
        <p:nvSpPr>
          <p:cNvPr id="3" name="文本框 2"/>
          <p:cNvSpPr txBox="1"/>
          <p:nvPr/>
        </p:nvSpPr>
        <p:spPr>
          <a:xfrm>
            <a:off x="1611630" y="2557780"/>
            <a:ext cx="8967470" cy="2861310"/>
          </a:xfrm>
          <a:prstGeom prst="rect">
            <a:avLst/>
          </a:prstGeom>
          <a:noFill/>
        </p:spPr>
        <p:txBody>
          <a:bodyPr wrap="square" rtlCol="0">
            <a:spAutoFit/>
          </a:bodyPr>
          <a:p>
            <a:pPr indent="0" algn="ctr" fontAlgn="auto">
              <a:lnSpc>
                <a:spcPct val="150000"/>
              </a:lnSpc>
              <a:buClrTx/>
              <a:buSzTx/>
              <a:buFontTx/>
            </a:pPr>
            <a:r>
              <a:rPr kumimoji="1" lang="en-US" altLang="zh-CN" sz="2400" dirty="0">
                <a:solidFill>
                  <a:schemeClr val="tx1"/>
                </a:solidFill>
                <a:latin typeface="华文中宋" panose="02010600040101010101" charset="-122"/>
                <a:ea typeface="华文中宋" panose="02010600040101010101" charset="-122"/>
              </a:rPr>
              <a:t>短语：一棵树及其子树包含的所有叶节点组成的符号串。</a:t>
            </a:r>
            <a:endParaRPr kumimoji="1" lang="en-US" altLang="zh-CN" sz="2400" dirty="0">
              <a:solidFill>
                <a:schemeClr val="tx1"/>
              </a:solidFill>
              <a:latin typeface="华文中宋" panose="02010600040101010101" charset="-122"/>
              <a:ea typeface="华文中宋" panose="02010600040101010101" charset="-122"/>
            </a:endParaRPr>
          </a:p>
          <a:p>
            <a:pPr indent="0" algn="ctr" fontAlgn="auto">
              <a:lnSpc>
                <a:spcPct val="150000"/>
              </a:lnSpc>
              <a:buClrTx/>
              <a:buSzTx/>
              <a:buFontTx/>
            </a:pPr>
            <a:r>
              <a:rPr kumimoji="1" lang="zh-CN" altLang="en-US" sz="2400" dirty="0">
                <a:solidFill>
                  <a:schemeClr val="tx1"/>
                </a:solidFill>
                <a:latin typeface="华文中宋" panose="02010600040101010101" charset="-122"/>
                <a:ea typeface="华文中宋" panose="02010600040101010101" charset="-122"/>
              </a:rPr>
              <a:t>（数多少个非叶节点</a:t>
            </a:r>
            <a:r>
              <a:rPr kumimoji="1" lang="en-US" altLang="zh-CN" sz="2400" dirty="0">
                <a:solidFill>
                  <a:schemeClr val="tx1"/>
                </a:solidFill>
                <a:latin typeface="华文中宋" panose="02010600040101010101" charset="-122"/>
                <a:ea typeface="华文中宋" panose="02010600040101010101" charset="-122"/>
              </a:rPr>
              <a:t>/</a:t>
            </a:r>
            <a:r>
              <a:rPr kumimoji="1" lang="zh-CN" altLang="en-US" sz="2400" dirty="0">
                <a:solidFill>
                  <a:schemeClr val="tx1"/>
                </a:solidFill>
                <a:latin typeface="华文中宋" panose="02010600040101010101" charset="-122"/>
                <a:ea typeface="华文中宋" panose="02010600040101010101" charset="-122"/>
              </a:rPr>
              <a:t>子树）</a:t>
            </a:r>
            <a:endParaRPr kumimoji="1" lang="en-US" altLang="zh-CN" sz="2400" dirty="0">
              <a:solidFill>
                <a:schemeClr val="tx1"/>
              </a:solidFill>
              <a:latin typeface="华文中宋" panose="02010600040101010101" charset="-122"/>
              <a:ea typeface="华文中宋" panose="02010600040101010101" charset="-122"/>
            </a:endParaRPr>
          </a:p>
          <a:p>
            <a:pPr indent="0" algn="ctr" fontAlgn="auto">
              <a:lnSpc>
                <a:spcPct val="150000"/>
              </a:lnSpc>
              <a:buClrTx/>
              <a:buSzTx/>
              <a:buFontTx/>
            </a:pPr>
            <a:r>
              <a:rPr kumimoji="1" lang="en-US" altLang="zh-CN" sz="2400" dirty="0">
                <a:solidFill>
                  <a:schemeClr val="tx1"/>
                </a:solidFill>
                <a:latin typeface="华文中宋" panose="02010600040101010101" charset="-122"/>
                <a:ea typeface="华文中宋" panose="02010600040101010101" charset="-122"/>
              </a:rPr>
              <a:t>简单短语：只包含叶节点的子树，其叶节点组成的符号串。</a:t>
            </a:r>
            <a:endParaRPr kumimoji="1" lang="en-US" altLang="zh-CN" sz="2400" dirty="0">
              <a:solidFill>
                <a:schemeClr val="tx1"/>
              </a:solidFill>
              <a:latin typeface="华文中宋" panose="02010600040101010101" charset="-122"/>
              <a:ea typeface="华文中宋" panose="02010600040101010101" charset="-122"/>
            </a:endParaRPr>
          </a:p>
          <a:p>
            <a:pPr indent="0" algn="ctr" fontAlgn="auto">
              <a:lnSpc>
                <a:spcPct val="150000"/>
              </a:lnSpc>
              <a:buClrTx/>
              <a:buSzTx/>
              <a:buFontTx/>
            </a:pPr>
            <a:r>
              <a:rPr kumimoji="1" lang="zh-CN" altLang="en-US" sz="2400" dirty="0">
                <a:solidFill>
                  <a:schemeClr val="tx1"/>
                </a:solidFill>
                <a:latin typeface="华文中宋" panose="02010600040101010101" charset="-122"/>
                <a:ea typeface="华文中宋" panose="02010600040101010101" charset="-122"/>
              </a:rPr>
              <a:t>（深度为</a:t>
            </a:r>
            <a:r>
              <a:rPr kumimoji="1" lang="en-US" altLang="zh-CN" sz="2400" dirty="0">
                <a:solidFill>
                  <a:schemeClr val="tx1"/>
                </a:solidFill>
                <a:latin typeface="华文中宋" panose="02010600040101010101" charset="-122"/>
                <a:ea typeface="华文中宋" panose="02010600040101010101" charset="-122"/>
              </a:rPr>
              <a:t>1</a:t>
            </a:r>
            <a:r>
              <a:rPr kumimoji="1" lang="zh-CN" altLang="en-US" sz="2400" dirty="0">
                <a:solidFill>
                  <a:schemeClr val="tx1"/>
                </a:solidFill>
                <a:latin typeface="华文中宋" panose="02010600040101010101" charset="-122"/>
                <a:ea typeface="华文中宋" panose="02010600040101010101" charset="-122"/>
              </a:rPr>
              <a:t>）</a:t>
            </a:r>
            <a:endParaRPr kumimoji="1" lang="en-US" altLang="zh-CN" sz="2400" dirty="0">
              <a:solidFill>
                <a:schemeClr val="tx1"/>
              </a:solidFill>
              <a:latin typeface="华文中宋" panose="02010600040101010101" charset="-122"/>
              <a:ea typeface="华文中宋" panose="02010600040101010101" charset="-122"/>
            </a:endParaRPr>
          </a:p>
          <a:p>
            <a:pPr indent="0" algn="ctr" fontAlgn="auto">
              <a:lnSpc>
                <a:spcPct val="150000"/>
              </a:lnSpc>
              <a:buClrTx/>
              <a:buSzTx/>
              <a:buFontTx/>
            </a:pPr>
            <a:r>
              <a:rPr kumimoji="1" lang="en-US" altLang="zh-CN" sz="2400" dirty="0">
                <a:solidFill>
                  <a:schemeClr val="tx1"/>
                </a:solidFill>
                <a:latin typeface="华文中宋" panose="02010600040101010101" charset="-122"/>
                <a:ea typeface="华文中宋" panose="02010600040101010101" charset="-122"/>
              </a:rPr>
              <a:t>句柄：最左端的简单短语。</a:t>
            </a:r>
            <a:endParaRPr kumimoji="1" lang="en-US" altLang="zh-CN" sz="2400" dirty="0">
              <a:solidFill>
                <a:schemeClr val="tx1"/>
              </a:solidFill>
              <a:latin typeface="华文中宋" panose="02010600040101010101" charset="-122"/>
              <a:ea typeface="华文中宋" panose="02010600040101010101"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5280" y="486410"/>
            <a:ext cx="278765" cy="541655"/>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624681" y="527061"/>
            <a:ext cx="6814820" cy="460375"/>
          </a:xfrm>
          <a:prstGeom prst="rect">
            <a:avLst/>
          </a:prstGeom>
          <a:noFill/>
        </p:spPr>
        <p:txBody>
          <a:bodyPr wrap="none" rtlCol="0">
            <a:spAutoFit/>
          </a:bodyPr>
          <a:lstStyle/>
          <a:p>
            <a:pPr algn="l"/>
            <a:r>
              <a:rPr lang="zh-CN" altLang="en-US" sz="2400" b="1" dirty="0">
                <a:solidFill>
                  <a:srgbClr val="7188A8"/>
                </a:solidFill>
                <a:cs typeface="+mn-ea"/>
                <a:sym typeface="+mn-lt"/>
              </a:rPr>
              <a:t>知识点复习</a:t>
            </a:r>
            <a:r>
              <a:rPr lang="en-US" altLang="zh-CN" sz="2400" b="1" dirty="0">
                <a:solidFill>
                  <a:srgbClr val="7188A8"/>
                </a:solidFill>
                <a:cs typeface="+mn-ea"/>
                <a:sym typeface="+mn-lt"/>
              </a:rPr>
              <a:t>——</a:t>
            </a:r>
            <a:r>
              <a:rPr lang="en-US" altLang="zh-CN" sz="2400" b="1" dirty="0">
                <a:solidFill>
                  <a:srgbClr val="7188A8"/>
                </a:solidFill>
                <a:cs typeface="+mn-ea"/>
                <a:sym typeface="+mn-lt"/>
              </a:rPr>
              <a:t>LR(0) </a:t>
            </a:r>
            <a:r>
              <a:rPr lang="zh-CN" altLang="en-US" sz="2400" b="1" dirty="0">
                <a:solidFill>
                  <a:srgbClr val="7188A8"/>
                </a:solidFill>
                <a:cs typeface="+mn-ea"/>
                <a:sym typeface="+mn-lt"/>
              </a:rPr>
              <a:t>文法</a:t>
            </a:r>
            <a:r>
              <a:rPr lang="en-US" altLang="zh-CN" sz="2400" b="1" dirty="0">
                <a:solidFill>
                  <a:srgbClr val="7188A8"/>
                </a:solidFill>
                <a:cs typeface="+mn-ea"/>
                <a:sym typeface="+mn-lt"/>
              </a:rPr>
              <a:t> </a:t>
            </a:r>
            <a:r>
              <a:rPr lang="zh-CN" altLang="en-US" sz="2400" b="1" dirty="0">
                <a:solidFill>
                  <a:srgbClr val="7188A8"/>
                </a:solidFill>
                <a:cs typeface="+mn-ea"/>
                <a:sym typeface="+mn-lt"/>
              </a:rPr>
              <a:t>和</a:t>
            </a:r>
            <a:r>
              <a:rPr lang="en-US" altLang="zh-CN" sz="2400" b="1" dirty="0">
                <a:solidFill>
                  <a:srgbClr val="7188A8"/>
                </a:solidFill>
                <a:cs typeface="+mn-ea"/>
                <a:sym typeface="+mn-lt"/>
              </a:rPr>
              <a:t> LR(0) 项目集规范族</a:t>
            </a:r>
            <a:endParaRPr lang="zh-CN" altLang="en-US" sz="2400" b="1" dirty="0">
              <a:solidFill>
                <a:srgbClr val="7188A8"/>
              </a:solidFill>
              <a:cs typeface="+mn-ea"/>
              <a:sym typeface="+mn-lt"/>
            </a:endParaRPr>
          </a:p>
        </p:txBody>
      </p:sp>
      <p:pic>
        <p:nvPicPr>
          <p:cNvPr id="2" name="图片 1"/>
          <p:cNvPicPr>
            <a:picLocks noChangeAspect="1"/>
          </p:cNvPicPr>
          <p:nvPr>
            <p:custDataLst>
              <p:tags r:id="rId1"/>
            </p:custDataLst>
          </p:nvPr>
        </p:nvPicPr>
        <p:blipFill>
          <a:blip r:embed="rId2"/>
          <a:stretch>
            <a:fillRect/>
          </a:stretch>
        </p:blipFill>
        <p:spPr>
          <a:xfrm>
            <a:off x="1386840" y="987425"/>
            <a:ext cx="8831580" cy="2682240"/>
          </a:xfrm>
          <a:prstGeom prst="rect">
            <a:avLst/>
          </a:prstGeom>
        </p:spPr>
      </p:pic>
      <p:pic>
        <p:nvPicPr>
          <p:cNvPr id="10" name="图片 9"/>
          <p:cNvPicPr>
            <a:picLocks noChangeAspect="1"/>
          </p:cNvPicPr>
          <p:nvPr>
            <p:custDataLst>
              <p:tags r:id="rId3"/>
            </p:custDataLst>
          </p:nvPr>
        </p:nvPicPr>
        <p:blipFill>
          <a:blip r:embed="rId4"/>
          <a:stretch>
            <a:fillRect/>
          </a:stretch>
        </p:blipFill>
        <p:spPr>
          <a:xfrm>
            <a:off x="869950" y="3776980"/>
            <a:ext cx="3768090" cy="2731770"/>
          </a:xfrm>
          <a:prstGeom prst="rect">
            <a:avLst/>
          </a:prstGeom>
        </p:spPr>
      </p:pic>
      <p:sp>
        <p:nvSpPr>
          <p:cNvPr id="11" name="文本框 10"/>
          <p:cNvSpPr txBox="1"/>
          <p:nvPr>
            <p:custDataLst>
              <p:tags r:id="rId5"/>
            </p:custDataLst>
          </p:nvPr>
        </p:nvSpPr>
        <p:spPr>
          <a:xfrm>
            <a:off x="5048250" y="3796030"/>
            <a:ext cx="1080135" cy="2495550"/>
          </a:xfrm>
          <a:prstGeom prst="rect">
            <a:avLst/>
          </a:prstGeom>
          <a:noFill/>
        </p:spPr>
        <p:txBody>
          <a:bodyPr wrap="square" rtlCol="0" anchor="t">
            <a:noAutofit/>
          </a:bodyPr>
          <a:p>
            <a:pPr indent="0" algn="ct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I0</a:t>
            </a:r>
            <a:r>
              <a:rPr lang="zh-CN" altLang="en-US" sz="1600">
                <a:latin typeface="Times New Roman" panose="02020603050405020304" charset="0"/>
                <a:ea typeface="华文中宋" panose="02010600040101010101" charset="-122"/>
                <a:cs typeface="Times New Roman" panose="02020603050405020304" charset="0"/>
                <a:sym typeface="+mn-ea"/>
              </a:rPr>
              <a:t>移进</a:t>
            </a:r>
            <a:r>
              <a:rPr lang="en-US" altLang="zh-CN" sz="1600">
                <a:latin typeface="Times New Roman" panose="02020603050405020304" charset="0"/>
                <a:ea typeface="华文中宋" panose="02010600040101010101" charset="-122"/>
                <a:cs typeface="Times New Roman" panose="02020603050405020304" charset="0"/>
                <a:sym typeface="+mn-ea"/>
              </a:rPr>
              <a:t>b</a:t>
            </a:r>
            <a:endParaRPr lang="zh-CN" altLang="en-US" sz="1600">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I1</a:t>
            </a:r>
            <a:r>
              <a:rPr lang="zh-CN" altLang="en-US" sz="1600">
                <a:latin typeface="Times New Roman" panose="02020603050405020304" charset="0"/>
                <a:ea typeface="华文中宋" panose="02010600040101010101" charset="-122"/>
                <a:cs typeface="Times New Roman" panose="02020603050405020304" charset="0"/>
                <a:sym typeface="+mn-ea"/>
              </a:rPr>
              <a:t>规约</a:t>
            </a:r>
            <a:r>
              <a:rPr lang="en-US" altLang="zh-CN" sz="1600">
                <a:latin typeface="Times New Roman" panose="02020603050405020304" charset="0"/>
                <a:ea typeface="华文中宋" panose="02010600040101010101" charset="-122"/>
                <a:cs typeface="Times New Roman" panose="02020603050405020304" charset="0"/>
                <a:sym typeface="+mn-ea"/>
              </a:rPr>
              <a:t>r1</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I2</a:t>
            </a:r>
            <a:r>
              <a:rPr lang="zh-CN" altLang="en-US" sz="1600">
                <a:latin typeface="Times New Roman" panose="02020603050405020304" charset="0"/>
                <a:ea typeface="华文中宋" panose="02010600040101010101" charset="-122"/>
                <a:cs typeface="Times New Roman" panose="02020603050405020304" charset="0"/>
                <a:sym typeface="+mn-ea"/>
              </a:rPr>
              <a:t>规约</a:t>
            </a:r>
            <a:r>
              <a:rPr lang="en-US" altLang="zh-CN" sz="1600">
                <a:latin typeface="Times New Roman" panose="02020603050405020304" charset="0"/>
                <a:ea typeface="华文中宋" panose="02010600040101010101" charset="-122"/>
                <a:cs typeface="Times New Roman" panose="02020603050405020304" charset="0"/>
                <a:sym typeface="+mn-ea"/>
              </a:rPr>
              <a:t>r3</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I3</a:t>
            </a:r>
            <a:r>
              <a:rPr lang="zh-CN" altLang="en-US" sz="1600">
                <a:latin typeface="Times New Roman" panose="02020603050405020304" charset="0"/>
                <a:ea typeface="华文中宋" panose="02010600040101010101" charset="-122"/>
                <a:cs typeface="Times New Roman" panose="02020603050405020304" charset="0"/>
                <a:sym typeface="+mn-ea"/>
              </a:rPr>
              <a:t>规约</a:t>
            </a:r>
            <a:r>
              <a:rPr lang="en-US" altLang="zh-CN" sz="1600">
                <a:latin typeface="Times New Roman" panose="02020603050405020304" charset="0"/>
                <a:ea typeface="华文中宋" panose="02010600040101010101" charset="-122"/>
                <a:cs typeface="Times New Roman" panose="02020603050405020304" charset="0"/>
                <a:sym typeface="+mn-ea"/>
              </a:rPr>
              <a:t>r2</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I4</a:t>
            </a:r>
            <a:r>
              <a:rPr lang="zh-CN" altLang="en-US" sz="1600">
                <a:latin typeface="Times New Roman" panose="02020603050405020304" charset="0"/>
                <a:ea typeface="华文中宋" panose="02010600040101010101" charset="-122"/>
                <a:cs typeface="Times New Roman" panose="02020603050405020304" charset="0"/>
                <a:sym typeface="+mn-ea"/>
              </a:rPr>
              <a:t>移进</a:t>
            </a:r>
            <a:r>
              <a:rPr lang="en-US" altLang="zh-CN" sz="1600">
                <a:latin typeface="Times New Roman" panose="02020603050405020304" charset="0"/>
                <a:ea typeface="华文中宋" panose="02010600040101010101" charset="-122"/>
                <a:cs typeface="Times New Roman" panose="02020603050405020304" charset="0"/>
                <a:sym typeface="+mn-ea"/>
              </a:rPr>
              <a:t>;</a:t>
            </a:r>
            <a:endParaRPr lang="zh-CN" altLang="en-US" sz="1600">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I5</a:t>
            </a:r>
            <a:r>
              <a:rPr lang="zh-CN" altLang="en-US" sz="1600">
                <a:latin typeface="Times New Roman" panose="02020603050405020304" charset="0"/>
                <a:ea typeface="华文中宋" panose="02010600040101010101" charset="-122"/>
                <a:cs typeface="Times New Roman" panose="02020603050405020304" charset="0"/>
                <a:sym typeface="+mn-ea"/>
              </a:rPr>
              <a:t>移进</a:t>
            </a:r>
            <a:r>
              <a:rPr lang="en-US" altLang="zh-CN" sz="1600">
                <a:latin typeface="Times New Roman" panose="02020603050405020304" charset="0"/>
                <a:ea typeface="华文中宋" panose="02010600040101010101" charset="-122"/>
                <a:cs typeface="Times New Roman" panose="02020603050405020304" charset="0"/>
                <a:sym typeface="+mn-ea"/>
              </a:rPr>
              <a:t>s,d</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I6</a:t>
            </a:r>
            <a:r>
              <a:rPr lang="zh-CN" altLang="en-US" sz="1600">
                <a:latin typeface="Times New Roman" panose="02020603050405020304" charset="0"/>
                <a:ea typeface="华文中宋" panose="02010600040101010101" charset="-122"/>
                <a:cs typeface="Times New Roman" panose="02020603050405020304" charset="0"/>
                <a:sym typeface="+mn-ea"/>
              </a:rPr>
              <a:t>移进</a:t>
            </a:r>
            <a:r>
              <a:rPr lang="en-US" altLang="zh-CN" sz="1600">
                <a:latin typeface="Times New Roman" panose="02020603050405020304" charset="0"/>
                <a:ea typeface="华文中宋" panose="02010600040101010101" charset="-122"/>
                <a:cs typeface="Times New Roman" panose="02020603050405020304" charset="0"/>
                <a:sym typeface="+mn-ea"/>
              </a:rPr>
              <a:t>s,d</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50000"/>
              </a:lnSpc>
            </a:pPr>
            <a:endParaRPr lang="zh-CN" altLang="en-US" sz="1600">
              <a:latin typeface="Times New Roman" panose="02020603050405020304" charset="0"/>
              <a:ea typeface="华文中宋" panose="02010600040101010101" charset="-122"/>
              <a:cs typeface="Times New Roman" panose="02020603050405020304" charset="0"/>
              <a:sym typeface="+mn-ea"/>
            </a:endParaRPr>
          </a:p>
        </p:txBody>
      </p:sp>
      <p:sp>
        <p:nvSpPr>
          <p:cNvPr id="12" name="文本框 11"/>
          <p:cNvSpPr txBox="1"/>
          <p:nvPr>
            <p:custDataLst>
              <p:tags r:id="rId6"/>
            </p:custDataLst>
          </p:nvPr>
        </p:nvSpPr>
        <p:spPr>
          <a:xfrm>
            <a:off x="6408420" y="3796030"/>
            <a:ext cx="1080135" cy="2495550"/>
          </a:xfrm>
          <a:prstGeom prst="rect">
            <a:avLst/>
          </a:prstGeom>
          <a:noFill/>
        </p:spPr>
        <p:txBody>
          <a:bodyPr wrap="square" rtlCol="0" anchor="t">
            <a:noAutofit/>
          </a:bodyPr>
          <a:p>
            <a:pPr indent="0" algn="ct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I7</a:t>
            </a:r>
            <a:r>
              <a:rPr lang="zh-CN" altLang="en-US" sz="1600">
                <a:latin typeface="Times New Roman" panose="02020603050405020304" charset="0"/>
                <a:ea typeface="华文中宋" panose="02010600040101010101" charset="-122"/>
                <a:cs typeface="Times New Roman" panose="02020603050405020304" charset="0"/>
                <a:sym typeface="+mn-ea"/>
              </a:rPr>
              <a:t>规约</a:t>
            </a:r>
            <a:r>
              <a:rPr lang="en-US" altLang="zh-CN" sz="1600">
                <a:latin typeface="Times New Roman" panose="02020603050405020304" charset="0"/>
                <a:ea typeface="华文中宋" panose="02010600040101010101" charset="-122"/>
                <a:cs typeface="Times New Roman" panose="02020603050405020304" charset="0"/>
                <a:sym typeface="+mn-ea"/>
              </a:rPr>
              <a:t>r9</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I8</a:t>
            </a:r>
            <a:r>
              <a:rPr lang="zh-CN" altLang="en-US" sz="1600">
                <a:latin typeface="Times New Roman" panose="02020603050405020304" charset="0"/>
                <a:ea typeface="华文中宋" panose="02010600040101010101" charset="-122"/>
                <a:cs typeface="Times New Roman" panose="02020603050405020304" charset="0"/>
                <a:sym typeface="+mn-ea"/>
              </a:rPr>
              <a:t>移进</a:t>
            </a:r>
            <a:r>
              <a:rPr lang="en-US" altLang="zh-CN" sz="1600">
                <a:latin typeface="Times New Roman" panose="02020603050405020304" charset="0"/>
                <a:ea typeface="华文中宋" panose="02010600040101010101" charset="-122"/>
                <a:cs typeface="Times New Roman" panose="02020603050405020304" charset="0"/>
                <a:sym typeface="+mn-ea"/>
              </a:rPr>
              <a:t>e, ;</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I9</a:t>
            </a:r>
            <a:r>
              <a:rPr lang="zh-CN" altLang="en-US" sz="1600">
                <a:latin typeface="Times New Roman" panose="02020603050405020304" charset="0"/>
                <a:ea typeface="华文中宋" panose="02010600040101010101" charset="-122"/>
                <a:cs typeface="Times New Roman" panose="02020603050405020304" charset="0"/>
                <a:sym typeface="+mn-ea"/>
              </a:rPr>
              <a:t>规约</a:t>
            </a:r>
            <a:r>
              <a:rPr lang="en-US" altLang="zh-CN" sz="1600">
                <a:latin typeface="Times New Roman" panose="02020603050405020304" charset="0"/>
                <a:ea typeface="华文中宋" panose="02010600040101010101" charset="-122"/>
                <a:cs typeface="Times New Roman" panose="02020603050405020304" charset="0"/>
                <a:sym typeface="+mn-ea"/>
              </a:rPr>
              <a:t>r5</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I10</a:t>
            </a:r>
            <a:r>
              <a:rPr lang="zh-CN" altLang="en-US" sz="1600">
                <a:latin typeface="Times New Roman" panose="02020603050405020304" charset="0"/>
                <a:ea typeface="华文中宋" panose="02010600040101010101" charset="-122"/>
                <a:cs typeface="Times New Roman" panose="02020603050405020304" charset="0"/>
                <a:sym typeface="+mn-ea"/>
              </a:rPr>
              <a:t>规约</a:t>
            </a:r>
            <a:r>
              <a:rPr lang="en-US" altLang="zh-CN" sz="1600">
                <a:latin typeface="Times New Roman" panose="02020603050405020304" charset="0"/>
                <a:ea typeface="华文中宋" panose="02010600040101010101" charset="-122"/>
                <a:cs typeface="Times New Roman" panose="02020603050405020304" charset="0"/>
                <a:sym typeface="+mn-ea"/>
              </a:rPr>
              <a:t>r4</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I11</a:t>
            </a:r>
            <a:r>
              <a:rPr lang="zh-CN" altLang="en-US" sz="1600">
                <a:latin typeface="Times New Roman" panose="02020603050405020304" charset="0"/>
                <a:ea typeface="华文中宋" panose="02010600040101010101" charset="-122"/>
                <a:cs typeface="Times New Roman" panose="02020603050405020304" charset="0"/>
                <a:sym typeface="+mn-ea"/>
              </a:rPr>
              <a:t>规约</a:t>
            </a:r>
            <a:r>
              <a:rPr lang="en-US" altLang="zh-CN" sz="1600">
                <a:latin typeface="Times New Roman" panose="02020603050405020304" charset="0"/>
                <a:ea typeface="华文中宋" panose="02010600040101010101" charset="-122"/>
                <a:cs typeface="Times New Roman" panose="02020603050405020304" charset="0"/>
                <a:sym typeface="+mn-ea"/>
              </a:rPr>
              <a:t>r6</a:t>
            </a:r>
            <a:endParaRPr lang="zh-CN" altLang="en-US" sz="1600">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50000"/>
              </a:lnSpc>
            </a:pPr>
            <a:r>
              <a:rPr lang="en-US" sz="1600">
                <a:latin typeface="Times New Roman" panose="02020603050405020304" charset="0"/>
                <a:ea typeface="华文中宋" panose="02010600040101010101" charset="-122"/>
                <a:cs typeface="Times New Roman" panose="02020603050405020304" charset="0"/>
                <a:sym typeface="+mn-ea"/>
              </a:rPr>
              <a:t>I12</a:t>
            </a:r>
            <a:r>
              <a:rPr lang="zh-CN" altLang="en-US" sz="1600">
                <a:latin typeface="Times New Roman" panose="02020603050405020304" charset="0"/>
                <a:ea typeface="华文中宋" panose="02010600040101010101" charset="-122"/>
                <a:cs typeface="Times New Roman" panose="02020603050405020304" charset="0"/>
                <a:sym typeface="+mn-ea"/>
              </a:rPr>
              <a:t>规约</a:t>
            </a:r>
            <a:r>
              <a:rPr lang="en-US" altLang="zh-CN" sz="1600">
                <a:latin typeface="Times New Roman" panose="02020603050405020304" charset="0"/>
                <a:ea typeface="华文中宋" panose="02010600040101010101" charset="-122"/>
                <a:cs typeface="Times New Roman" panose="02020603050405020304" charset="0"/>
                <a:sym typeface="+mn-ea"/>
              </a:rPr>
              <a:t>r7</a:t>
            </a:r>
            <a:endParaRPr lang="en-US" altLang="zh-CN" sz="1600">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I13</a:t>
            </a:r>
            <a:r>
              <a:rPr lang="zh-CN" altLang="en-US" sz="1600">
                <a:latin typeface="Times New Roman" panose="02020603050405020304" charset="0"/>
                <a:ea typeface="华文中宋" panose="02010600040101010101" charset="-122"/>
                <a:cs typeface="Times New Roman" panose="02020603050405020304" charset="0"/>
                <a:sym typeface="+mn-ea"/>
              </a:rPr>
              <a:t>移进</a:t>
            </a:r>
            <a:r>
              <a:rPr lang="en-US" altLang="zh-CN" sz="1600">
                <a:latin typeface="Times New Roman" panose="02020603050405020304" charset="0"/>
                <a:ea typeface="华文中宋" panose="02010600040101010101" charset="-122"/>
                <a:cs typeface="Times New Roman" panose="02020603050405020304" charset="0"/>
                <a:sym typeface="+mn-ea"/>
              </a:rPr>
              <a:t>s</a:t>
            </a:r>
            <a:endParaRPr lang="zh-CN" altLang="en-US" sz="1600">
              <a:latin typeface="Times New Roman" panose="02020603050405020304" charset="0"/>
              <a:ea typeface="华文中宋" panose="02010600040101010101" charset="-122"/>
              <a:cs typeface="Times New Roman" panose="02020603050405020304" charset="0"/>
              <a:sym typeface="+mn-ea"/>
            </a:endParaRPr>
          </a:p>
        </p:txBody>
      </p:sp>
      <p:sp>
        <p:nvSpPr>
          <p:cNvPr id="13" name="文本框 12"/>
          <p:cNvSpPr txBox="1"/>
          <p:nvPr>
            <p:custDataLst>
              <p:tags r:id="rId7"/>
            </p:custDataLst>
          </p:nvPr>
        </p:nvSpPr>
        <p:spPr>
          <a:xfrm>
            <a:off x="7783830" y="3796030"/>
            <a:ext cx="1080135" cy="2495550"/>
          </a:xfrm>
          <a:prstGeom prst="rect">
            <a:avLst/>
          </a:prstGeom>
          <a:noFill/>
        </p:spPr>
        <p:txBody>
          <a:bodyPr wrap="square" rtlCol="0" anchor="t">
            <a:noAutofit/>
          </a:bodyPr>
          <a:p>
            <a:pPr indent="0" algn="ctr" fontAlgn="auto">
              <a:lnSpc>
                <a:spcPct val="150000"/>
              </a:lnSpc>
            </a:pPr>
            <a:r>
              <a:rPr lang="en-US" altLang="zh-CN" sz="1600">
                <a:latin typeface="Times New Roman" panose="02020603050405020304" charset="0"/>
                <a:ea typeface="华文中宋" panose="02010600040101010101" charset="-122"/>
                <a:cs typeface="Times New Roman" panose="02020603050405020304" charset="0"/>
                <a:sym typeface="+mn-ea"/>
              </a:rPr>
              <a:t>I14</a:t>
            </a:r>
            <a:r>
              <a:rPr lang="zh-CN" altLang="en-US" sz="1600">
                <a:latin typeface="Times New Roman" panose="02020603050405020304" charset="0"/>
                <a:ea typeface="华文中宋" panose="02010600040101010101" charset="-122"/>
                <a:cs typeface="Times New Roman" panose="02020603050405020304" charset="0"/>
                <a:sym typeface="+mn-ea"/>
              </a:rPr>
              <a:t>规约</a:t>
            </a:r>
            <a:r>
              <a:rPr lang="en-US" altLang="zh-CN" sz="1600">
                <a:latin typeface="Times New Roman" panose="02020603050405020304" charset="0"/>
                <a:ea typeface="华文中宋" panose="02010600040101010101" charset="-122"/>
                <a:cs typeface="Times New Roman" panose="02020603050405020304" charset="0"/>
                <a:sym typeface="+mn-ea"/>
              </a:rPr>
              <a:t>r8</a:t>
            </a:r>
            <a:endParaRPr lang="zh-CN" altLang="en-US" sz="1600">
              <a:latin typeface="Times New Roman" panose="02020603050405020304" charset="0"/>
              <a:ea typeface="华文中宋" panose="02010600040101010101" charset="-122"/>
              <a:cs typeface="Times New Roman" panose="02020603050405020304" charset="0"/>
              <a:sym typeface="+mn-ea"/>
            </a:endParaRPr>
          </a:p>
        </p:txBody>
      </p:sp>
      <p:pic>
        <p:nvPicPr>
          <p:cNvPr id="14" name="图片 13"/>
          <p:cNvPicPr>
            <a:picLocks noChangeAspect="1"/>
          </p:cNvPicPr>
          <p:nvPr>
            <p:custDataLst>
              <p:tags r:id="rId8"/>
            </p:custDataLst>
          </p:nvPr>
        </p:nvPicPr>
        <p:blipFill>
          <a:blip r:embed="rId9"/>
          <a:stretch>
            <a:fillRect/>
          </a:stretch>
        </p:blipFill>
        <p:spPr>
          <a:xfrm>
            <a:off x="8037195" y="4319270"/>
            <a:ext cx="3811270" cy="218948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5280" y="486410"/>
            <a:ext cx="278765" cy="541655"/>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624681" y="527061"/>
            <a:ext cx="6731000" cy="460375"/>
          </a:xfrm>
          <a:prstGeom prst="rect">
            <a:avLst/>
          </a:prstGeom>
          <a:noFill/>
        </p:spPr>
        <p:txBody>
          <a:bodyPr wrap="none" rtlCol="0">
            <a:spAutoFit/>
          </a:bodyPr>
          <a:lstStyle/>
          <a:p>
            <a:pPr algn="l"/>
            <a:r>
              <a:rPr lang="zh-CN" altLang="en-US" sz="2400" b="1" dirty="0">
                <a:solidFill>
                  <a:srgbClr val="7188A8"/>
                </a:solidFill>
                <a:cs typeface="+mn-ea"/>
                <a:sym typeface="+mn-lt"/>
              </a:rPr>
              <a:t>知识点复习</a:t>
            </a:r>
            <a:r>
              <a:rPr lang="en-US" altLang="zh-CN" sz="2400" b="1" dirty="0">
                <a:solidFill>
                  <a:srgbClr val="7188A8"/>
                </a:solidFill>
                <a:cs typeface="+mn-ea"/>
                <a:sym typeface="+mn-lt"/>
              </a:rPr>
              <a:t>——</a:t>
            </a:r>
            <a:r>
              <a:rPr lang="en-US" altLang="zh-CN" sz="2400" b="1" dirty="0">
                <a:solidFill>
                  <a:srgbClr val="7188A8"/>
                </a:solidFill>
                <a:cs typeface="+mn-ea"/>
                <a:sym typeface="+mn-lt"/>
              </a:rPr>
              <a:t>LR(0) </a:t>
            </a:r>
            <a:r>
              <a:rPr lang="zh-CN" altLang="en-US" sz="2400" b="1" dirty="0">
                <a:solidFill>
                  <a:srgbClr val="7188A8"/>
                </a:solidFill>
                <a:cs typeface="+mn-ea"/>
                <a:sym typeface="+mn-lt"/>
              </a:rPr>
              <a:t>文法</a:t>
            </a:r>
            <a:r>
              <a:rPr lang="en-US" altLang="zh-CN" sz="2400" b="1" dirty="0">
                <a:solidFill>
                  <a:srgbClr val="7188A8"/>
                </a:solidFill>
                <a:cs typeface="+mn-ea"/>
                <a:sym typeface="+mn-lt"/>
              </a:rPr>
              <a:t> </a:t>
            </a:r>
            <a:r>
              <a:rPr lang="zh-CN" altLang="en-US" sz="2400" b="1" dirty="0">
                <a:solidFill>
                  <a:srgbClr val="7188A8"/>
                </a:solidFill>
                <a:cs typeface="+mn-ea"/>
                <a:sym typeface="+mn-lt"/>
              </a:rPr>
              <a:t>和</a:t>
            </a:r>
            <a:r>
              <a:rPr lang="en-US" altLang="zh-CN" sz="2400" b="1" dirty="0">
                <a:solidFill>
                  <a:srgbClr val="7188A8"/>
                </a:solidFill>
                <a:cs typeface="+mn-ea"/>
                <a:sym typeface="+mn-lt"/>
              </a:rPr>
              <a:t> LR(0)项目集规范族</a:t>
            </a:r>
            <a:endParaRPr lang="zh-CN" altLang="en-US" sz="2400" b="1" dirty="0">
              <a:solidFill>
                <a:srgbClr val="7188A8"/>
              </a:solidFill>
              <a:cs typeface="+mn-ea"/>
              <a:sym typeface="+mn-lt"/>
            </a:endParaRPr>
          </a:p>
        </p:txBody>
      </p:sp>
      <p:pic>
        <p:nvPicPr>
          <p:cNvPr id="5" name="图片 4"/>
          <p:cNvPicPr>
            <a:picLocks noChangeAspect="1"/>
          </p:cNvPicPr>
          <p:nvPr>
            <p:custDataLst>
              <p:tags r:id="rId1"/>
            </p:custDataLst>
          </p:nvPr>
        </p:nvPicPr>
        <p:blipFill>
          <a:blip r:embed="rId2"/>
          <a:stretch>
            <a:fillRect/>
          </a:stretch>
        </p:blipFill>
        <p:spPr>
          <a:xfrm>
            <a:off x="1989455" y="1028065"/>
            <a:ext cx="7998460" cy="517080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5280" y="486410"/>
            <a:ext cx="278765" cy="541655"/>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624681" y="527061"/>
            <a:ext cx="6731000" cy="460375"/>
          </a:xfrm>
          <a:prstGeom prst="rect">
            <a:avLst/>
          </a:prstGeom>
          <a:noFill/>
        </p:spPr>
        <p:txBody>
          <a:bodyPr wrap="none" rtlCol="0">
            <a:spAutoFit/>
          </a:bodyPr>
          <a:lstStyle/>
          <a:p>
            <a:pPr algn="l"/>
            <a:r>
              <a:rPr lang="zh-CN" altLang="en-US" sz="2400" b="1" dirty="0">
                <a:solidFill>
                  <a:srgbClr val="7188A8"/>
                </a:solidFill>
                <a:cs typeface="+mn-ea"/>
                <a:sym typeface="+mn-lt"/>
              </a:rPr>
              <a:t>知识点复习</a:t>
            </a:r>
            <a:r>
              <a:rPr lang="en-US" altLang="zh-CN" sz="2400" b="1" dirty="0">
                <a:solidFill>
                  <a:srgbClr val="7188A8"/>
                </a:solidFill>
                <a:cs typeface="+mn-ea"/>
                <a:sym typeface="+mn-lt"/>
              </a:rPr>
              <a:t>——</a:t>
            </a:r>
            <a:r>
              <a:rPr lang="en-US" altLang="zh-CN" sz="2400" b="1" dirty="0">
                <a:solidFill>
                  <a:srgbClr val="7188A8"/>
                </a:solidFill>
                <a:cs typeface="+mn-ea"/>
                <a:sym typeface="+mn-lt"/>
              </a:rPr>
              <a:t>LR(0) </a:t>
            </a:r>
            <a:r>
              <a:rPr lang="zh-CN" altLang="en-US" sz="2400" b="1" dirty="0">
                <a:solidFill>
                  <a:srgbClr val="7188A8"/>
                </a:solidFill>
                <a:cs typeface="+mn-ea"/>
                <a:sym typeface="+mn-lt"/>
              </a:rPr>
              <a:t>文法</a:t>
            </a:r>
            <a:r>
              <a:rPr lang="en-US" altLang="zh-CN" sz="2400" b="1" dirty="0">
                <a:solidFill>
                  <a:srgbClr val="7188A8"/>
                </a:solidFill>
                <a:cs typeface="+mn-ea"/>
                <a:sym typeface="+mn-lt"/>
              </a:rPr>
              <a:t> </a:t>
            </a:r>
            <a:r>
              <a:rPr lang="zh-CN" altLang="en-US" sz="2400" b="1" dirty="0">
                <a:solidFill>
                  <a:srgbClr val="7188A8"/>
                </a:solidFill>
                <a:cs typeface="+mn-ea"/>
                <a:sym typeface="+mn-lt"/>
              </a:rPr>
              <a:t>和</a:t>
            </a:r>
            <a:r>
              <a:rPr lang="en-US" altLang="zh-CN" sz="2400" b="1" dirty="0">
                <a:solidFill>
                  <a:srgbClr val="7188A8"/>
                </a:solidFill>
                <a:cs typeface="+mn-ea"/>
                <a:sym typeface="+mn-lt"/>
              </a:rPr>
              <a:t> LR(0)项目集规范族</a:t>
            </a:r>
            <a:endParaRPr lang="zh-CN" altLang="en-US" sz="2400" b="1" dirty="0">
              <a:solidFill>
                <a:srgbClr val="7188A8"/>
              </a:solidFill>
              <a:cs typeface="+mn-ea"/>
              <a:sym typeface="+mn-lt"/>
            </a:endParaRPr>
          </a:p>
        </p:txBody>
      </p:sp>
      <p:pic>
        <p:nvPicPr>
          <p:cNvPr id="2" name="图片 1"/>
          <p:cNvPicPr>
            <a:picLocks noChangeAspect="1"/>
          </p:cNvPicPr>
          <p:nvPr>
            <p:custDataLst>
              <p:tags r:id="rId1"/>
            </p:custDataLst>
          </p:nvPr>
        </p:nvPicPr>
        <p:blipFill>
          <a:blip r:embed="rId2"/>
          <a:stretch>
            <a:fillRect/>
          </a:stretch>
        </p:blipFill>
        <p:spPr>
          <a:xfrm>
            <a:off x="1171575" y="1094740"/>
            <a:ext cx="9848850" cy="534098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5280" y="486410"/>
            <a:ext cx="278765" cy="541655"/>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624681" y="527061"/>
            <a:ext cx="6731000" cy="460375"/>
          </a:xfrm>
          <a:prstGeom prst="rect">
            <a:avLst/>
          </a:prstGeom>
          <a:noFill/>
        </p:spPr>
        <p:txBody>
          <a:bodyPr wrap="none" rtlCol="0">
            <a:spAutoFit/>
          </a:bodyPr>
          <a:lstStyle/>
          <a:p>
            <a:pPr algn="l"/>
            <a:r>
              <a:rPr lang="zh-CN" altLang="en-US" sz="2400" b="1" dirty="0">
                <a:solidFill>
                  <a:srgbClr val="7188A8"/>
                </a:solidFill>
                <a:cs typeface="+mn-ea"/>
                <a:sym typeface="+mn-lt"/>
              </a:rPr>
              <a:t>知识点复习</a:t>
            </a:r>
            <a:r>
              <a:rPr lang="en-US" altLang="zh-CN" sz="2400" b="1" dirty="0">
                <a:solidFill>
                  <a:srgbClr val="7188A8"/>
                </a:solidFill>
                <a:cs typeface="+mn-ea"/>
                <a:sym typeface="+mn-lt"/>
              </a:rPr>
              <a:t>——</a:t>
            </a:r>
            <a:r>
              <a:rPr lang="en-US" altLang="zh-CN" sz="2400" b="1" dirty="0">
                <a:solidFill>
                  <a:srgbClr val="7188A8"/>
                </a:solidFill>
                <a:cs typeface="+mn-ea"/>
                <a:sym typeface="+mn-lt"/>
              </a:rPr>
              <a:t>LR(1) </a:t>
            </a:r>
            <a:r>
              <a:rPr lang="zh-CN" altLang="en-US" sz="2400" b="1" dirty="0">
                <a:solidFill>
                  <a:srgbClr val="7188A8"/>
                </a:solidFill>
                <a:cs typeface="+mn-ea"/>
                <a:sym typeface="+mn-lt"/>
              </a:rPr>
              <a:t>文法</a:t>
            </a:r>
            <a:r>
              <a:rPr lang="en-US" altLang="zh-CN" sz="2400" b="1" dirty="0">
                <a:solidFill>
                  <a:srgbClr val="7188A8"/>
                </a:solidFill>
                <a:cs typeface="+mn-ea"/>
                <a:sym typeface="+mn-lt"/>
              </a:rPr>
              <a:t> </a:t>
            </a:r>
            <a:r>
              <a:rPr lang="zh-CN" altLang="en-US" sz="2400" b="1" dirty="0">
                <a:solidFill>
                  <a:srgbClr val="7188A8"/>
                </a:solidFill>
                <a:cs typeface="+mn-ea"/>
                <a:sym typeface="+mn-lt"/>
              </a:rPr>
              <a:t>和</a:t>
            </a:r>
            <a:r>
              <a:rPr lang="en-US" altLang="zh-CN" sz="2400" b="1" dirty="0">
                <a:solidFill>
                  <a:srgbClr val="7188A8"/>
                </a:solidFill>
                <a:cs typeface="+mn-ea"/>
                <a:sym typeface="+mn-lt"/>
              </a:rPr>
              <a:t> LR(1)项目集规范族</a:t>
            </a:r>
            <a:endParaRPr lang="zh-CN" altLang="en-US" sz="2400" b="1" dirty="0">
              <a:solidFill>
                <a:srgbClr val="7188A8"/>
              </a:solidFill>
              <a:cs typeface="+mn-ea"/>
              <a:sym typeface="+mn-lt"/>
            </a:endParaRPr>
          </a:p>
        </p:txBody>
      </p:sp>
      <p:sp>
        <p:nvSpPr>
          <p:cNvPr id="3" name="文本框 2"/>
          <p:cNvSpPr txBox="1"/>
          <p:nvPr/>
        </p:nvSpPr>
        <p:spPr>
          <a:xfrm>
            <a:off x="894715" y="925195"/>
            <a:ext cx="5281295" cy="1948180"/>
          </a:xfrm>
          <a:prstGeom prst="rect">
            <a:avLst/>
          </a:prstGeom>
          <a:noFill/>
        </p:spPr>
        <p:txBody>
          <a:bodyPr wrap="square" rtlCol="0" anchor="t">
            <a:noAutofit/>
          </a:bodyPr>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P304: 6．</a:t>
            </a:r>
            <a:r>
              <a:rPr lang="zh-CN" altLang="en-US" sz="2000">
                <a:latin typeface="Times New Roman" panose="02020603050405020304" charset="0"/>
                <a:ea typeface="华文中宋" panose="02010600040101010101" charset="-122"/>
                <a:cs typeface="Times New Roman" panose="02020603050405020304" charset="0"/>
                <a:sym typeface="+mn-ea"/>
              </a:rPr>
              <a:t>对于下面的文法</a:t>
            </a:r>
            <a:r>
              <a:rPr lang="en-US" altLang="zh-CN" sz="2000">
                <a:latin typeface="Times New Roman" panose="02020603050405020304" charset="0"/>
                <a:ea typeface="华文中宋" panose="02010600040101010101" charset="-122"/>
                <a:cs typeface="Times New Roman" panose="02020603050405020304" charset="0"/>
                <a:sym typeface="+mn-ea"/>
              </a:rPr>
              <a:t>G[</a:t>
            </a:r>
            <a:r>
              <a:rPr lang="en-US" altLang="zh-CN" sz="2000">
                <a:latin typeface="Times New Roman" panose="02020603050405020304" charset="0"/>
                <a:ea typeface="华文中宋" panose="02010600040101010101" charset="-122"/>
                <a:cs typeface="Times New Roman" panose="02020603050405020304" charset="0"/>
                <a:sym typeface="+mn-ea"/>
              </a:rPr>
              <a:t>S]：</a:t>
            </a:r>
            <a:endParaRPr lang="en-US" altLang="zh-CN"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S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a:t>
            </a:r>
            <a:r>
              <a:rPr lang="en-US" altLang="zh-CN" sz="2000">
                <a:latin typeface="Times New Roman" panose="02020603050405020304" charset="0"/>
                <a:ea typeface="华文中宋" panose="02010600040101010101" charset="-122"/>
                <a:cs typeface="Times New Roman" panose="02020603050405020304" charset="0"/>
                <a:sym typeface="+mn-ea"/>
              </a:rPr>
              <a:t>E			T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T * F | F</a:t>
            </a:r>
            <a:endParaRPr lang="en-US" altLang="zh-CN"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E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E - T | T</a:t>
            </a:r>
            <a:r>
              <a:rPr lang="en-US" altLang="el-GR" sz="2000">
                <a:latin typeface="Times New Roman" panose="02020603050405020304" charset="0"/>
                <a:ea typeface="华文中宋" panose="02010600040101010101" charset="-122"/>
                <a:cs typeface="Times New Roman" panose="02020603050405020304" charset="0"/>
                <a:sym typeface="+mn-ea"/>
              </a:rPr>
              <a:t>		</a:t>
            </a:r>
            <a:r>
              <a:rPr lang="en-US" altLang="zh-CN" sz="2000">
                <a:latin typeface="Times New Roman" panose="02020603050405020304" charset="0"/>
                <a:ea typeface="华文中宋" panose="02010600040101010101" charset="-122"/>
                <a:cs typeface="Times New Roman" panose="02020603050405020304" charset="0"/>
                <a:sym typeface="+mn-ea"/>
              </a:rPr>
              <a:t>F</a:t>
            </a:r>
            <a:r>
              <a:rPr lang="en-US" altLang="zh-CN" sz="2000">
                <a:latin typeface="Times New Roman" panose="02020603050405020304" charset="0"/>
                <a:ea typeface="华文中宋" panose="02010600040101010101" charset="-122"/>
                <a:cs typeface="Times New Roman" panose="02020603050405020304" charset="0"/>
                <a:sym typeface="+mn-ea"/>
              </a:rPr>
              <a:t>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i</a:t>
            </a:r>
            <a:r>
              <a:rPr lang="en-US" sz="2000">
                <a:latin typeface="Times New Roman" panose="02020603050405020304" charset="0"/>
                <a:ea typeface="华文中宋" panose="02010600040101010101" charset="-122"/>
                <a:cs typeface="Times New Roman" panose="02020603050405020304" charset="0"/>
                <a:sym typeface="+mn-ea"/>
              </a:rPr>
              <a:t> | ( E )</a:t>
            </a:r>
            <a:endParaRPr lang="en-US"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zh-CN" altLang="en-US" sz="2000">
                <a:latin typeface="Times New Roman" panose="02020603050405020304" charset="0"/>
                <a:ea typeface="华文中宋" panose="02010600040101010101" charset="-122"/>
                <a:cs typeface="Times New Roman" panose="02020603050405020304" charset="0"/>
                <a:sym typeface="+mn-ea"/>
              </a:rPr>
              <a:t>生成该文法的</a:t>
            </a:r>
            <a:r>
              <a:rPr lang="en-US" altLang="zh-CN" sz="2000">
                <a:latin typeface="Times New Roman" panose="02020603050405020304" charset="0"/>
                <a:ea typeface="华文中宋" panose="02010600040101010101" charset="-122"/>
                <a:cs typeface="Times New Roman" panose="02020603050405020304" charset="0"/>
                <a:sym typeface="+mn-ea"/>
              </a:rPr>
              <a:t> LR(1) </a:t>
            </a:r>
            <a:r>
              <a:rPr lang="zh-CN" altLang="en-US" sz="2000">
                <a:latin typeface="Times New Roman" panose="02020603050405020304" charset="0"/>
                <a:ea typeface="华文中宋" panose="02010600040101010101" charset="-122"/>
                <a:cs typeface="Times New Roman" panose="02020603050405020304" charset="0"/>
                <a:sym typeface="+mn-ea"/>
              </a:rPr>
              <a:t>项目集</a:t>
            </a:r>
            <a:r>
              <a:rPr lang="en-US" altLang="zh-CN" sz="2000">
                <a:latin typeface="Times New Roman" panose="02020603050405020304" charset="0"/>
                <a:ea typeface="华文中宋" panose="02010600040101010101" charset="-122"/>
                <a:cs typeface="Times New Roman" panose="02020603050405020304" charset="0"/>
                <a:sym typeface="+mn-ea"/>
              </a:rPr>
              <a:t>，并为其构造 LR(1) 分析器</a:t>
            </a:r>
            <a:r>
              <a:rPr lang="zh-CN" altLang="en-US" sz="2000">
                <a:latin typeface="Times New Roman" panose="02020603050405020304" charset="0"/>
                <a:ea typeface="华文中宋" panose="02010600040101010101" charset="-122"/>
                <a:cs typeface="Times New Roman" panose="02020603050405020304" charset="0"/>
                <a:sym typeface="+mn-ea"/>
              </a:rPr>
              <a:t>（分析输入串</a:t>
            </a:r>
            <a:r>
              <a:rPr lang="en-US" altLang="zh-CN" sz="2000">
                <a:latin typeface="Times New Roman" panose="02020603050405020304" charset="0"/>
                <a:ea typeface="华文中宋" panose="02010600040101010101" charset="-122"/>
                <a:cs typeface="Times New Roman" panose="02020603050405020304" charset="0"/>
                <a:sym typeface="+mn-ea"/>
              </a:rPr>
              <a:t>(i-i)*i</a:t>
            </a:r>
            <a:r>
              <a:rPr lang="zh-CN" altLang="en-US" sz="2000">
                <a:latin typeface="Times New Roman" panose="02020603050405020304" charset="0"/>
                <a:ea typeface="华文中宋" panose="02010600040101010101" charset="-122"/>
                <a:cs typeface="Times New Roman" panose="02020603050405020304" charset="0"/>
                <a:sym typeface="+mn-ea"/>
              </a:rPr>
              <a:t>略）</a:t>
            </a:r>
            <a:endParaRPr lang="zh-CN" altLang="en-US" sz="20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pic>
        <p:nvPicPr>
          <p:cNvPr id="2" name="图片 1"/>
          <p:cNvPicPr>
            <a:picLocks noChangeAspect="1"/>
          </p:cNvPicPr>
          <p:nvPr>
            <p:custDataLst>
              <p:tags r:id="rId1"/>
            </p:custDataLst>
          </p:nvPr>
        </p:nvPicPr>
        <p:blipFill>
          <a:blip r:embed="rId2"/>
          <a:stretch>
            <a:fillRect/>
          </a:stretch>
        </p:blipFill>
        <p:spPr>
          <a:xfrm>
            <a:off x="894715" y="3355975"/>
            <a:ext cx="4405630" cy="296164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5723255" y="859155"/>
            <a:ext cx="5993130" cy="5643245"/>
          </a:xfrm>
          <a:prstGeom prst="rect">
            <a:avLst/>
          </a:prstGeom>
        </p:spPr>
      </p:pic>
      <p:pic>
        <p:nvPicPr>
          <p:cNvPr id="10" name="图片 9"/>
          <p:cNvPicPr>
            <a:picLocks noChangeAspect="1"/>
          </p:cNvPicPr>
          <p:nvPr>
            <p:custDataLst>
              <p:tags r:id="rId5"/>
            </p:custDataLst>
          </p:nvPr>
        </p:nvPicPr>
        <p:blipFill>
          <a:blip r:embed="rId6"/>
          <a:stretch>
            <a:fillRect/>
          </a:stretch>
        </p:blipFill>
        <p:spPr>
          <a:xfrm>
            <a:off x="894715" y="3264535"/>
            <a:ext cx="4600575" cy="313245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5280" y="486410"/>
            <a:ext cx="278765" cy="541655"/>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624681" y="527061"/>
            <a:ext cx="6731000" cy="460375"/>
          </a:xfrm>
          <a:prstGeom prst="rect">
            <a:avLst/>
          </a:prstGeom>
          <a:noFill/>
        </p:spPr>
        <p:txBody>
          <a:bodyPr wrap="none" rtlCol="0">
            <a:spAutoFit/>
          </a:bodyPr>
          <a:lstStyle/>
          <a:p>
            <a:pPr algn="l"/>
            <a:r>
              <a:rPr lang="zh-CN" altLang="en-US" sz="2400" b="1" dirty="0">
                <a:solidFill>
                  <a:srgbClr val="7188A8"/>
                </a:solidFill>
                <a:cs typeface="+mn-ea"/>
                <a:sym typeface="+mn-lt"/>
              </a:rPr>
              <a:t>知识点复习</a:t>
            </a:r>
            <a:r>
              <a:rPr lang="en-US" altLang="zh-CN" sz="2400" b="1" dirty="0">
                <a:solidFill>
                  <a:srgbClr val="7188A8"/>
                </a:solidFill>
                <a:cs typeface="+mn-ea"/>
                <a:sym typeface="+mn-lt"/>
              </a:rPr>
              <a:t>——</a:t>
            </a:r>
            <a:r>
              <a:rPr lang="en-US" altLang="zh-CN" sz="2400" b="1" dirty="0">
                <a:solidFill>
                  <a:srgbClr val="7188A8"/>
                </a:solidFill>
                <a:cs typeface="+mn-ea"/>
                <a:sym typeface="+mn-lt"/>
              </a:rPr>
              <a:t>LR(1) </a:t>
            </a:r>
            <a:r>
              <a:rPr lang="zh-CN" altLang="en-US" sz="2400" b="1" dirty="0">
                <a:solidFill>
                  <a:srgbClr val="7188A8"/>
                </a:solidFill>
                <a:cs typeface="+mn-ea"/>
                <a:sym typeface="+mn-lt"/>
              </a:rPr>
              <a:t>文法</a:t>
            </a:r>
            <a:r>
              <a:rPr lang="en-US" altLang="zh-CN" sz="2400" b="1" dirty="0">
                <a:solidFill>
                  <a:srgbClr val="7188A8"/>
                </a:solidFill>
                <a:cs typeface="+mn-ea"/>
                <a:sym typeface="+mn-lt"/>
              </a:rPr>
              <a:t> </a:t>
            </a:r>
            <a:r>
              <a:rPr lang="zh-CN" altLang="en-US" sz="2400" b="1" dirty="0">
                <a:solidFill>
                  <a:srgbClr val="7188A8"/>
                </a:solidFill>
                <a:cs typeface="+mn-ea"/>
                <a:sym typeface="+mn-lt"/>
              </a:rPr>
              <a:t>和</a:t>
            </a:r>
            <a:r>
              <a:rPr lang="en-US" altLang="zh-CN" sz="2400" b="1" dirty="0">
                <a:solidFill>
                  <a:srgbClr val="7188A8"/>
                </a:solidFill>
                <a:cs typeface="+mn-ea"/>
                <a:sym typeface="+mn-lt"/>
              </a:rPr>
              <a:t> LR(1)项目集规范族</a:t>
            </a:r>
            <a:endParaRPr lang="zh-CN" altLang="en-US" sz="2400" b="1" dirty="0">
              <a:solidFill>
                <a:srgbClr val="7188A8"/>
              </a:solidFill>
              <a:cs typeface="+mn-ea"/>
              <a:sym typeface="+mn-lt"/>
            </a:endParaRPr>
          </a:p>
        </p:txBody>
      </p:sp>
      <p:sp>
        <p:nvSpPr>
          <p:cNvPr id="3" name="文本框 2"/>
          <p:cNvSpPr txBox="1"/>
          <p:nvPr/>
        </p:nvSpPr>
        <p:spPr>
          <a:xfrm>
            <a:off x="894715" y="925195"/>
            <a:ext cx="5281295" cy="1948180"/>
          </a:xfrm>
          <a:prstGeom prst="rect">
            <a:avLst/>
          </a:prstGeom>
          <a:noFill/>
        </p:spPr>
        <p:txBody>
          <a:bodyPr wrap="square" rtlCol="0" anchor="t">
            <a:noAutofit/>
          </a:bodyPr>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P304: 6．</a:t>
            </a:r>
            <a:r>
              <a:rPr lang="zh-CN" altLang="en-US" sz="2000">
                <a:latin typeface="Times New Roman" panose="02020603050405020304" charset="0"/>
                <a:ea typeface="华文中宋" panose="02010600040101010101" charset="-122"/>
                <a:cs typeface="Times New Roman" panose="02020603050405020304" charset="0"/>
                <a:sym typeface="+mn-ea"/>
              </a:rPr>
              <a:t>对于下面的文法</a:t>
            </a:r>
            <a:r>
              <a:rPr lang="en-US" altLang="zh-CN" sz="2000">
                <a:latin typeface="Times New Roman" panose="02020603050405020304" charset="0"/>
                <a:ea typeface="华文中宋" panose="02010600040101010101" charset="-122"/>
                <a:cs typeface="Times New Roman" panose="02020603050405020304" charset="0"/>
                <a:sym typeface="+mn-ea"/>
              </a:rPr>
              <a:t>G[</a:t>
            </a:r>
            <a:r>
              <a:rPr lang="en-US" altLang="zh-CN" sz="2000">
                <a:latin typeface="Times New Roman" panose="02020603050405020304" charset="0"/>
                <a:ea typeface="华文中宋" panose="02010600040101010101" charset="-122"/>
                <a:cs typeface="Times New Roman" panose="02020603050405020304" charset="0"/>
                <a:sym typeface="+mn-ea"/>
              </a:rPr>
              <a:t>S]：</a:t>
            </a:r>
            <a:endParaRPr lang="en-US" altLang="zh-CN"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S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a:t>
            </a:r>
            <a:r>
              <a:rPr lang="en-US" altLang="zh-CN" sz="2000">
                <a:latin typeface="Times New Roman" panose="02020603050405020304" charset="0"/>
                <a:ea typeface="华文中宋" panose="02010600040101010101" charset="-122"/>
                <a:cs typeface="Times New Roman" panose="02020603050405020304" charset="0"/>
                <a:sym typeface="+mn-ea"/>
              </a:rPr>
              <a:t>E			T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T * F | F</a:t>
            </a:r>
            <a:endParaRPr lang="en-US" altLang="zh-CN"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E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E - T | T</a:t>
            </a:r>
            <a:r>
              <a:rPr lang="en-US" altLang="el-GR" sz="2000">
                <a:latin typeface="Times New Roman" panose="02020603050405020304" charset="0"/>
                <a:ea typeface="华文中宋" panose="02010600040101010101" charset="-122"/>
                <a:cs typeface="Times New Roman" panose="02020603050405020304" charset="0"/>
                <a:sym typeface="+mn-ea"/>
              </a:rPr>
              <a:t>		</a:t>
            </a:r>
            <a:r>
              <a:rPr lang="en-US" altLang="zh-CN" sz="2000">
                <a:latin typeface="Times New Roman" panose="02020603050405020304" charset="0"/>
                <a:ea typeface="华文中宋" panose="02010600040101010101" charset="-122"/>
                <a:cs typeface="Times New Roman" panose="02020603050405020304" charset="0"/>
                <a:sym typeface="+mn-ea"/>
              </a:rPr>
              <a:t>F</a:t>
            </a:r>
            <a:r>
              <a:rPr lang="en-US" altLang="zh-CN" sz="2000">
                <a:latin typeface="Times New Roman" panose="02020603050405020304" charset="0"/>
                <a:ea typeface="华文中宋" panose="02010600040101010101" charset="-122"/>
                <a:cs typeface="Times New Roman" panose="02020603050405020304" charset="0"/>
                <a:sym typeface="+mn-ea"/>
              </a:rPr>
              <a:t> </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i</a:t>
            </a:r>
            <a:r>
              <a:rPr lang="en-US" sz="2000">
                <a:latin typeface="Times New Roman" panose="02020603050405020304" charset="0"/>
                <a:ea typeface="华文中宋" panose="02010600040101010101" charset="-122"/>
                <a:cs typeface="Times New Roman" panose="02020603050405020304" charset="0"/>
                <a:sym typeface="+mn-ea"/>
              </a:rPr>
              <a:t> | ( E )</a:t>
            </a:r>
            <a:endParaRPr lang="zh-CN" altLang="en-US" sz="20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pic>
        <p:nvPicPr>
          <p:cNvPr id="5" name="图片 4"/>
          <p:cNvPicPr>
            <a:picLocks noChangeAspect="1"/>
          </p:cNvPicPr>
          <p:nvPr>
            <p:custDataLst>
              <p:tags r:id="rId1"/>
            </p:custDataLst>
          </p:nvPr>
        </p:nvPicPr>
        <p:blipFill>
          <a:blip r:embed="rId2"/>
          <a:stretch>
            <a:fillRect/>
          </a:stretch>
        </p:blipFill>
        <p:spPr>
          <a:xfrm>
            <a:off x="6004560" y="874395"/>
            <a:ext cx="5680075" cy="5522595"/>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600710" y="2873375"/>
            <a:ext cx="5575300" cy="341884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tretch>
            <a:fillRect/>
          </a:stretch>
        </p:blipFill>
        <p:spPr>
          <a:xfrm>
            <a:off x="504190" y="1839595"/>
            <a:ext cx="6198870" cy="4587240"/>
          </a:xfrm>
          <a:prstGeom prst="rect">
            <a:avLst/>
          </a:prstGeom>
        </p:spPr>
      </p:pic>
      <p:sp>
        <p:nvSpPr>
          <p:cNvPr id="4" name="矩形 3"/>
          <p:cNvSpPr/>
          <p:nvPr/>
        </p:nvSpPr>
        <p:spPr>
          <a:xfrm>
            <a:off x="335280" y="486410"/>
            <a:ext cx="278765" cy="541655"/>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624681" y="527061"/>
            <a:ext cx="6731000" cy="460375"/>
          </a:xfrm>
          <a:prstGeom prst="rect">
            <a:avLst/>
          </a:prstGeom>
          <a:noFill/>
        </p:spPr>
        <p:txBody>
          <a:bodyPr wrap="none" rtlCol="0">
            <a:spAutoFit/>
          </a:bodyPr>
          <a:lstStyle/>
          <a:p>
            <a:pPr algn="l"/>
            <a:r>
              <a:rPr lang="zh-CN" altLang="en-US" sz="2400" b="1" dirty="0">
                <a:solidFill>
                  <a:srgbClr val="7188A8"/>
                </a:solidFill>
                <a:cs typeface="+mn-ea"/>
                <a:sym typeface="+mn-lt"/>
              </a:rPr>
              <a:t>知识点复习</a:t>
            </a:r>
            <a:r>
              <a:rPr lang="en-US" altLang="zh-CN" sz="2400" b="1" dirty="0">
                <a:solidFill>
                  <a:srgbClr val="7188A8"/>
                </a:solidFill>
                <a:cs typeface="+mn-ea"/>
                <a:sym typeface="+mn-lt"/>
              </a:rPr>
              <a:t>——</a:t>
            </a:r>
            <a:r>
              <a:rPr lang="en-US" altLang="zh-CN" sz="2400" b="1" dirty="0">
                <a:solidFill>
                  <a:srgbClr val="7188A8"/>
                </a:solidFill>
                <a:cs typeface="+mn-ea"/>
                <a:sym typeface="+mn-lt"/>
              </a:rPr>
              <a:t>LR(1) </a:t>
            </a:r>
            <a:r>
              <a:rPr lang="zh-CN" altLang="en-US" sz="2400" b="1" dirty="0">
                <a:solidFill>
                  <a:srgbClr val="7188A8"/>
                </a:solidFill>
                <a:cs typeface="+mn-ea"/>
                <a:sym typeface="+mn-lt"/>
              </a:rPr>
              <a:t>文法</a:t>
            </a:r>
            <a:r>
              <a:rPr lang="en-US" altLang="zh-CN" sz="2400" b="1" dirty="0">
                <a:solidFill>
                  <a:srgbClr val="7188A8"/>
                </a:solidFill>
                <a:cs typeface="+mn-ea"/>
                <a:sym typeface="+mn-lt"/>
              </a:rPr>
              <a:t> </a:t>
            </a:r>
            <a:r>
              <a:rPr lang="zh-CN" altLang="en-US" sz="2400" b="1" dirty="0">
                <a:solidFill>
                  <a:srgbClr val="7188A8"/>
                </a:solidFill>
                <a:cs typeface="+mn-ea"/>
                <a:sym typeface="+mn-lt"/>
              </a:rPr>
              <a:t>和</a:t>
            </a:r>
            <a:r>
              <a:rPr lang="en-US" altLang="zh-CN" sz="2400" b="1" dirty="0">
                <a:solidFill>
                  <a:srgbClr val="7188A8"/>
                </a:solidFill>
                <a:cs typeface="+mn-ea"/>
                <a:sym typeface="+mn-lt"/>
              </a:rPr>
              <a:t> LR(1)项目集规范族</a:t>
            </a:r>
            <a:endParaRPr lang="zh-CN" altLang="en-US" sz="2400" b="1" dirty="0">
              <a:solidFill>
                <a:srgbClr val="7188A8"/>
              </a:solidFill>
              <a:cs typeface="+mn-ea"/>
              <a:sym typeface="+mn-lt"/>
            </a:endParaRPr>
          </a:p>
        </p:txBody>
      </p:sp>
      <p:sp>
        <p:nvSpPr>
          <p:cNvPr id="3" name="文本框 2"/>
          <p:cNvSpPr txBox="1"/>
          <p:nvPr/>
        </p:nvSpPr>
        <p:spPr>
          <a:xfrm>
            <a:off x="894715" y="925195"/>
            <a:ext cx="9824720" cy="626745"/>
          </a:xfrm>
          <a:prstGeom prst="rect">
            <a:avLst/>
          </a:prstGeom>
          <a:noFill/>
        </p:spPr>
        <p:txBody>
          <a:bodyPr wrap="square" rtlCol="0" anchor="t">
            <a:noAutofit/>
          </a:bodyPr>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P304: 6</a:t>
            </a:r>
            <a:r>
              <a:rPr lang="en-US" altLang="zh-CN" sz="2000">
                <a:latin typeface="Times New Roman" panose="02020603050405020304" charset="0"/>
                <a:ea typeface="华文中宋" panose="02010600040101010101" charset="-122"/>
                <a:cs typeface="Times New Roman" panose="02020603050405020304" charset="0"/>
                <a:sym typeface="+mn-ea"/>
              </a:rPr>
              <a:t>(3)</a:t>
            </a:r>
            <a:r>
              <a:rPr lang="en-US" altLang="zh-CN" sz="2000">
                <a:latin typeface="Times New Roman" panose="02020603050405020304" charset="0"/>
                <a:ea typeface="华文中宋" panose="02010600040101010101" charset="-122"/>
                <a:cs typeface="Times New Roman" panose="02020603050405020304" charset="0"/>
                <a:sym typeface="+mn-ea"/>
              </a:rPr>
              <a:t>．</a:t>
            </a:r>
            <a:r>
              <a:rPr lang="zh-CN" altLang="en-US" sz="2000">
                <a:latin typeface="Times New Roman" panose="02020603050405020304" charset="0"/>
                <a:ea typeface="华文中宋" panose="02010600040101010101" charset="-122"/>
                <a:cs typeface="Times New Roman" panose="02020603050405020304" charset="0"/>
                <a:sym typeface="+mn-ea"/>
              </a:rPr>
              <a:t>根据</a:t>
            </a:r>
            <a:r>
              <a:rPr lang="en-US" altLang="zh-CN" sz="2000">
                <a:latin typeface="Times New Roman" panose="02020603050405020304" charset="0"/>
                <a:ea typeface="华文中宋" panose="02010600040101010101" charset="-122"/>
                <a:cs typeface="Times New Roman" panose="02020603050405020304" charset="0"/>
                <a:sym typeface="+mn-ea"/>
              </a:rPr>
              <a:t>构造</a:t>
            </a:r>
            <a:r>
              <a:rPr lang="zh-CN" altLang="en-US" sz="2000">
                <a:latin typeface="Times New Roman" panose="02020603050405020304" charset="0"/>
                <a:ea typeface="华文中宋" panose="02010600040101010101" charset="-122"/>
                <a:cs typeface="Times New Roman" panose="02020603050405020304" charset="0"/>
                <a:sym typeface="+mn-ea"/>
              </a:rPr>
              <a:t>的</a:t>
            </a:r>
            <a:r>
              <a:rPr lang="en-US" altLang="zh-CN" sz="2000">
                <a:latin typeface="Times New Roman" panose="02020603050405020304" charset="0"/>
                <a:ea typeface="华文中宋" panose="02010600040101010101" charset="-122"/>
                <a:cs typeface="Times New Roman" panose="02020603050405020304" charset="0"/>
                <a:sym typeface="+mn-ea"/>
              </a:rPr>
              <a:t> LR(1) 分析器 </a:t>
            </a:r>
            <a:endParaRPr lang="en-US" altLang="zh-CN"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zh-CN" altLang="en-US" sz="2000">
                <a:latin typeface="Times New Roman" panose="02020603050405020304" charset="0"/>
                <a:ea typeface="华文中宋" panose="02010600040101010101" charset="-122"/>
                <a:cs typeface="Times New Roman" panose="02020603050405020304" charset="0"/>
                <a:sym typeface="+mn-ea"/>
              </a:rPr>
              <a:t>分析输入串</a:t>
            </a:r>
            <a:r>
              <a:rPr lang="en-US" altLang="zh-CN" sz="2000">
                <a:latin typeface="Times New Roman" panose="02020603050405020304" charset="0"/>
                <a:ea typeface="华文中宋" panose="02010600040101010101" charset="-122"/>
                <a:cs typeface="Times New Roman" panose="02020603050405020304" charset="0"/>
                <a:sym typeface="+mn-ea"/>
              </a:rPr>
              <a:t>(i-i)*i</a:t>
            </a:r>
            <a:endParaRPr lang="zh-CN" altLang="en-US" sz="2000">
              <a:solidFill>
                <a:schemeClr val="accent1">
                  <a:lumMod val="75000"/>
                </a:schemeClr>
              </a:solidFill>
              <a:latin typeface="Times New Roman" panose="02020603050405020304" charset="0"/>
              <a:ea typeface="华文中宋" panose="02010600040101010101" charset="-122"/>
              <a:cs typeface="Times New Roman" panose="02020603050405020304" charset="0"/>
              <a:sym typeface="+mn-ea"/>
            </a:endParaRPr>
          </a:p>
        </p:txBody>
      </p:sp>
      <p:pic>
        <p:nvPicPr>
          <p:cNvPr id="8" name="图片 7"/>
          <p:cNvPicPr>
            <a:picLocks noChangeAspect="1"/>
          </p:cNvPicPr>
          <p:nvPr>
            <p:custDataLst>
              <p:tags r:id="rId3"/>
            </p:custDataLst>
          </p:nvPr>
        </p:nvPicPr>
        <p:blipFill>
          <a:blip r:embed="rId4"/>
          <a:stretch>
            <a:fillRect/>
          </a:stretch>
        </p:blipFill>
        <p:spPr>
          <a:xfrm>
            <a:off x="6419850" y="1085850"/>
            <a:ext cx="5368925" cy="522033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5280" y="486410"/>
            <a:ext cx="278765" cy="541655"/>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624681" y="527061"/>
            <a:ext cx="5059680" cy="460375"/>
          </a:xfrm>
          <a:prstGeom prst="rect">
            <a:avLst/>
          </a:prstGeom>
          <a:noFill/>
        </p:spPr>
        <p:txBody>
          <a:bodyPr wrap="none" rtlCol="0">
            <a:spAutoFit/>
          </a:bodyPr>
          <a:lstStyle/>
          <a:p>
            <a:pPr algn="l"/>
            <a:r>
              <a:rPr lang="zh-CN" altLang="en-US" sz="2400" b="1" dirty="0">
                <a:solidFill>
                  <a:srgbClr val="7188A8"/>
                </a:solidFill>
                <a:cs typeface="+mn-ea"/>
                <a:sym typeface="+mn-lt"/>
              </a:rPr>
              <a:t>知识点复习</a:t>
            </a:r>
            <a:r>
              <a:rPr lang="en-US" altLang="zh-CN" sz="2400" b="1" dirty="0">
                <a:solidFill>
                  <a:srgbClr val="7188A8"/>
                </a:solidFill>
                <a:cs typeface="+mn-ea"/>
                <a:sym typeface="+mn-lt"/>
              </a:rPr>
              <a:t>——</a:t>
            </a:r>
            <a:r>
              <a:rPr lang="zh-CN" altLang="en-US" sz="2400" b="1" dirty="0">
                <a:solidFill>
                  <a:srgbClr val="7188A8"/>
                </a:solidFill>
                <a:cs typeface="+mn-ea"/>
                <a:sym typeface="+mn-lt"/>
              </a:rPr>
              <a:t>目标代码</a:t>
            </a:r>
            <a:r>
              <a:rPr lang="zh-CN" altLang="en-US" sz="2400" b="1" dirty="0">
                <a:solidFill>
                  <a:srgbClr val="7188A8"/>
                </a:solidFill>
                <a:cs typeface="+mn-ea"/>
                <a:sym typeface="+mn-lt"/>
              </a:rPr>
              <a:t>生成和</a:t>
            </a:r>
            <a:r>
              <a:rPr lang="zh-CN" altLang="en-US" sz="2400" b="1" dirty="0">
                <a:solidFill>
                  <a:srgbClr val="7188A8"/>
                </a:solidFill>
                <a:cs typeface="+mn-ea"/>
                <a:sym typeface="+mn-lt"/>
              </a:rPr>
              <a:t>优化</a:t>
            </a:r>
            <a:endParaRPr lang="zh-CN" altLang="en-US" sz="2400" b="1" dirty="0">
              <a:solidFill>
                <a:srgbClr val="7188A8"/>
              </a:solidFill>
              <a:cs typeface="+mn-ea"/>
              <a:sym typeface="+mn-lt"/>
            </a:endParaRPr>
          </a:p>
        </p:txBody>
      </p:sp>
      <p:sp>
        <p:nvSpPr>
          <p:cNvPr id="3" name="文本框 2"/>
          <p:cNvSpPr txBox="1"/>
          <p:nvPr/>
        </p:nvSpPr>
        <p:spPr>
          <a:xfrm>
            <a:off x="956945" y="1460500"/>
            <a:ext cx="9824720" cy="626745"/>
          </a:xfrm>
          <a:prstGeom prst="rect">
            <a:avLst/>
          </a:prstGeom>
          <a:noFill/>
        </p:spPr>
        <p:txBody>
          <a:bodyPr wrap="square" rtlCol="0" anchor="t">
            <a:noAutofit/>
          </a:bodyPr>
          <a:p>
            <a:pPr fontAlgn="auto">
              <a:lnSpc>
                <a:spcPct val="150000"/>
              </a:lnSpc>
            </a:pPr>
            <a:r>
              <a:rPr lang="zh-CN" altLang="en-US" sz="2000">
                <a:latin typeface="Times New Roman" panose="02020603050405020304" charset="0"/>
                <a:ea typeface="华文中宋" panose="02010600040101010101" charset="-122"/>
                <a:cs typeface="Times New Roman" panose="02020603050405020304" charset="0"/>
                <a:sym typeface="+mn-ea"/>
              </a:rPr>
              <a:t>这一部分主要是会考一个</a:t>
            </a:r>
            <a:r>
              <a:rPr lang="zh-CN" altLang="en-US" sz="2000">
                <a:latin typeface="Times New Roman" panose="02020603050405020304" charset="0"/>
                <a:ea typeface="华文中宋" panose="02010600040101010101" charset="-122"/>
                <a:cs typeface="Times New Roman" panose="02020603050405020304" charset="0"/>
                <a:sym typeface="+mn-ea"/>
              </a:rPr>
              <a:t>综合题：</a:t>
            </a:r>
            <a:endParaRPr lang="zh-CN" altLang="en-US"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endParaRPr lang="zh-CN" altLang="en-US"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(1) </a:t>
            </a:r>
            <a:r>
              <a:rPr lang="zh-CN" altLang="en-US" sz="2000">
                <a:latin typeface="Times New Roman" panose="02020603050405020304" charset="0"/>
                <a:ea typeface="华文中宋" panose="02010600040101010101" charset="-122"/>
                <a:cs typeface="Times New Roman" panose="02020603050405020304" charset="0"/>
                <a:sym typeface="+mn-ea"/>
              </a:rPr>
              <a:t>划分基本块，绘制流图。</a:t>
            </a:r>
            <a:endParaRPr lang="zh-CN" altLang="en-US"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endParaRPr lang="zh-CN" altLang="en-US"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(2) </a:t>
            </a:r>
            <a:r>
              <a:rPr lang="zh-CN" altLang="en-US" sz="2000">
                <a:latin typeface="Times New Roman" panose="02020603050405020304" charset="0"/>
                <a:ea typeface="华文中宋" panose="02010600040101010101" charset="-122"/>
                <a:cs typeface="Times New Roman" panose="02020603050405020304" charset="0"/>
                <a:sym typeface="+mn-ea"/>
              </a:rPr>
              <a:t>抽取某个比较长的基本块，考察</a:t>
            </a:r>
            <a:r>
              <a:rPr lang="en-US" altLang="zh-CN" sz="2000">
                <a:latin typeface="Times New Roman" panose="02020603050405020304" charset="0"/>
                <a:ea typeface="华文中宋" panose="02010600040101010101" charset="-122"/>
                <a:cs typeface="Times New Roman" panose="02020603050405020304" charset="0"/>
                <a:sym typeface="+mn-ea"/>
              </a:rPr>
              <a:t> DAG </a:t>
            </a:r>
            <a:r>
              <a:rPr lang="zh-CN" altLang="en-US" sz="2000">
                <a:latin typeface="Times New Roman" panose="02020603050405020304" charset="0"/>
                <a:ea typeface="华文中宋" panose="02010600040101010101" charset="-122"/>
                <a:cs typeface="Times New Roman" panose="02020603050405020304" charset="0"/>
                <a:sym typeface="+mn-ea"/>
              </a:rPr>
              <a:t>图和</a:t>
            </a:r>
            <a:r>
              <a:rPr lang="en-US" altLang="zh-CN" sz="2000">
                <a:latin typeface="Times New Roman" panose="02020603050405020304" charset="0"/>
                <a:ea typeface="华文中宋" panose="02010600040101010101" charset="-122"/>
                <a:cs typeface="Times New Roman" panose="02020603050405020304" charset="0"/>
                <a:sym typeface="+mn-ea"/>
              </a:rPr>
              <a:t> </a:t>
            </a:r>
            <a:r>
              <a:rPr lang="zh-CN" altLang="en-US" sz="2000">
                <a:latin typeface="Times New Roman" panose="02020603050405020304" charset="0"/>
                <a:ea typeface="华文中宋" panose="02010600040101010101" charset="-122"/>
                <a:cs typeface="Times New Roman" panose="02020603050405020304" charset="0"/>
                <a:sym typeface="+mn-ea"/>
              </a:rPr>
              <a:t>中间代码</a:t>
            </a:r>
            <a:r>
              <a:rPr lang="en-US" altLang="zh-CN" sz="2000">
                <a:latin typeface="Times New Roman" panose="02020603050405020304" charset="0"/>
                <a:ea typeface="华文中宋" panose="02010600040101010101" charset="-122"/>
                <a:cs typeface="Times New Roman" panose="02020603050405020304" charset="0"/>
                <a:sym typeface="+mn-ea"/>
              </a:rPr>
              <a:t> </a:t>
            </a:r>
            <a:r>
              <a:rPr lang="zh-CN" altLang="en-US" sz="2000">
                <a:latin typeface="Times New Roman" panose="02020603050405020304" charset="0"/>
                <a:ea typeface="华文中宋" panose="02010600040101010101" charset="-122"/>
                <a:cs typeface="Times New Roman" panose="02020603050405020304" charset="0"/>
                <a:sym typeface="+mn-ea"/>
              </a:rPr>
              <a:t>相互导出的启发式</a:t>
            </a:r>
            <a:r>
              <a:rPr lang="zh-CN" altLang="en-US" sz="2000">
                <a:latin typeface="Times New Roman" panose="02020603050405020304" charset="0"/>
                <a:ea typeface="华文中宋" panose="02010600040101010101" charset="-122"/>
                <a:cs typeface="Times New Roman" panose="02020603050405020304" charset="0"/>
                <a:sym typeface="+mn-ea"/>
              </a:rPr>
              <a:t>算法</a:t>
            </a:r>
            <a:endParaRPr lang="zh-CN" altLang="en-US"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endParaRPr lang="zh-CN" altLang="en-US"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(3) </a:t>
            </a:r>
            <a:r>
              <a:rPr lang="zh-CN" altLang="en-US" sz="2000">
                <a:latin typeface="Times New Roman" panose="02020603050405020304" charset="0"/>
                <a:ea typeface="华文中宋" panose="02010600040101010101" charset="-122"/>
                <a:cs typeface="Times New Roman" panose="02020603050405020304" charset="0"/>
                <a:sym typeface="+mn-ea"/>
              </a:rPr>
              <a:t>完成活跃变量分析（或者到达定义分析）</a:t>
            </a:r>
            <a:endParaRPr lang="zh-CN" altLang="en-US"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endParaRPr lang="zh-CN" altLang="en-US"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(4) </a:t>
            </a:r>
            <a:r>
              <a:rPr lang="zh-CN" altLang="en-US" sz="2000">
                <a:latin typeface="Times New Roman" panose="02020603050405020304" charset="0"/>
                <a:ea typeface="华文中宋" panose="02010600040101010101" charset="-122"/>
                <a:cs typeface="Times New Roman" panose="02020603050405020304" charset="0"/>
                <a:sym typeface="+mn-ea"/>
              </a:rPr>
              <a:t>根据活跃变量分析得出的结果绘制</a:t>
            </a:r>
            <a:r>
              <a:rPr lang="en-US" altLang="zh-CN" sz="2000">
                <a:latin typeface="Times New Roman" panose="02020603050405020304" charset="0"/>
                <a:ea typeface="华文中宋" panose="02010600040101010101" charset="-122"/>
                <a:cs typeface="Times New Roman" panose="02020603050405020304" charset="0"/>
                <a:sym typeface="+mn-ea"/>
              </a:rPr>
              <a:t> </a:t>
            </a:r>
            <a:r>
              <a:rPr lang="zh-CN" altLang="en-US" sz="2000">
                <a:latin typeface="Times New Roman" panose="02020603050405020304" charset="0"/>
                <a:ea typeface="华文中宋" panose="02010600040101010101" charset="-122"/>
                <a:cs typeface="Times New Roman" panose="02020603050405020304" charset="0"/>
                <a:sym typeface="+mn-ea"/>
              </a:rPr>
              <a:t>活跃变量的</a:t>
            </a:r>
            <a:r>
              <a:rPr lang="en-US" altLang="zh-CN" sz="2000">
                <a:latin typeface="Times New Roman" panose="02020603050405020304" charset="0"/>
                <a:ea typeface="华文中宋" panose="02010600040101010101" charset="-122"/>
                <a:cs typeface="Times New Roman" panose="02020603050405020304" charset="0"/>
                <a:sym typeface="+mn-ea"/>
              </a:rPr>
              <a:t> </a:t>
            </a:r>
            <a:r>
              <a:rPr lang="zh-CN" altLang="en-US" sz="2000">
                <a:latin typeface="Times New Roman" panose="02020603050405020304" charset="0"/>
                <a:ea typeface="华文中宋" panose="02010600040101010101" charset="-122"/>
                <a:cs typeface="Times New Roman" panose="02020603050405020304" charset="0"/>
                <a:sym typeface="+mn-ea"/>
              </a:rPr>
              <a:t>冲突图</a:t>
            </a:r>
            <a:endParaRPr lang="zh-CN" altLang="en-US"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endParaRPr lang="zh-CN" altLang="en-US"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endParaRPr lang="zh-CN" altLang="en-US" sz="2000">
              <a:latin typeface="Times New Roman" panose="02020603050405020304" charset="0"/>
              <a:ea typeface="华文中宋" panose="02010600040101010101" charset="-122"/>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grpSp>
        <p:nvGrpSpPr>
          <p:cNvPr id="17" name="组合 16"/>
          <p:cNvGrpSpPr/>
          <p:nvPr/>
        </p:nvGrpSpPr>
        <p:grpSpPr>
          <a:xfrm>
            <a:off x="3074276" y="2181175"/>
            <a:ext cx="6043448" cy="2208044"/>
            <a:chOff x="3074276" y="1991709"/>
            <a:chExt cx="6043448" cy="2208044"/>
          </a:xfrm>
        </p:grpSpPr>
        <p:cxnSp>
          <p:nvCxnSpPr>
            <p:cNvPr id="18" name="直接连接符 17"/>
            <p:cNvCxnSpPr/>
            <p:nvPr/>
          </p:nvCxnSpPr>
          <p:spPr>
            <a:xfrm flipV="1">
              <a:off x="3074276" y="3469037"/>
              <a:ext cx="6043448" cy="1"/>
            </a:xfrm>
            <a:prstGeom prst="line">
              <a:avLst/>
            </a:prstGeom>
            <a:ln w="38100">
              <a:solidFill>
                <a:srgbClr val="788EAC"/>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484180" y="3646668"/>
              <a:ext cx="5223641" cy="553085"/>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000" b="0" i="0" u="none" strike="noStrike" kern="1200" cap="none" spc="0" normalizeH="0" baseline="0" noProof="0" dirty="0">
                  <a:ln w="0"/>
                  <a:solidFill>
                    <a:srgbClr val="9FC5EB"/>
                  </a:solidFill>
                  <a:effectLst>
                    <a:outerShdw blurRad="38100" dist="19050" dir="2700000" algn="tl" rotWithShape="0">
                      <a:prstClr val="black">
                        <a:alpha val="40000"/>
                      </a:prstClr>
                    </a:outerShdw>
                  </a:effectLst>
                  <a:uLnTx/>
                  <a:uFillTx/>
                  <a:latin typeface="黑体" panose="02010609060101010101" charset="-122"/>
                  <a:ea typeface="黑体" panose="02010609060101010101" charset="-122"/>
                  <a:cs typeface="+mn-cs"/>
                </a:rPr>
                <a:t>感谢各位</a:t>
              </a:r>
              <a:r>
                <a:rPr kumimoji="0" lang="zh-CN" altLang="en-US" sz="3000" b="0" i="0" u="none" strike="noStrike" kern="1200" cap="none" spc="0" normalizeH="0" baseline="0" noProof="0" dirty="0">
                  <a:ln w="0"/>
                  <a:solidFill>
                    <a:srgbClr val="9FC5EB"/>
                  </a:solidFill>
                  <a:effectLst>
                    <a:outerShdw blurRad="38100" dist="19050" dir="2700000" algn="tl" rotWithShape="0">
                      <a:prstClr val="black">
                        <a:alpha val="40000"/>
                      </a:prstClr>
                    </a:outerShdw>
                  </a:effectLst>
                  <a:uLnTx/>
                  <a:uFillTx/>
                  <a:latin typeface="黑体" panose="02010609060101010101" charset="-122"/>
                  <a:ea typeface="黑体" panose="02010609060101010101" charset="-122"/>
                  <a:cs typeface="+mn-cs"/>
                </a:rPr>
                <a:t>同学的聆听</a:t>
              </a:r>
              <a:endParaRPr kumimoji="0" lang="zh-CN" altLang="en-US" sz="3000" b="0" i="0" u="none" strike="noStrike" kern="1200" cap="none" spc="0" normalizeH="0" baseline="0" noProof="0" dirty="0">
                <a:ln w="0"/>
                <a:solidFill>
                  <a:srgbClr val="9FC5EB"/>
                </a:solidFill>
                <a:effectLst>
                  <a:outerShdw blurRad="38100" dist="19050" dir="2700000" algn="tl" rotWithShape="0">
                    <a:prstClr val="black">
                      <a:alpha val="40000"/>
                    </a:prstClr>
                  </a:outerShdw>
                </a:effectLst>
                <a:uLnTx/>
                <a:uFillTx/>
                <a:latin typeface="黑体" panose="02010609060101010101" charset="-122"/>
                <a:ea typeface="黑体" panose="02010609060101010101" charset="-122"/>
                <a:cs typeface="+mn-cs"/>
              </a:endParaRPr>
            </a:p>
          </p:txBody>
        </p:sp>
        <p:sp>
          <p:nvSpPr>
            <p:cNvPr id="20" name="矩形 19"/>
            <p:cNvSpPr/>
            <p:nvPr/>
          </p:nvSpPr>
          <p:spPr>
            <a:xfrm>
              <a:off x="3484179" y="1991709"/>
              <a:ext cx="5223642" cy="1477328"/>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9000" dirty="0">
                  <a:ln w="0"/>
                  <a:solidFill>
                    <a:srgbClr val="788EAC"/>
                  </a:solidFill>
                  <a:effectLst>
                    <a:outerShdw blurRad="38100" dist="19050" dir="2700000" algn="tl" rotWithShape="0">
                      <a:prstClr val="black">
                        <a:alpha val="40000"/>
                      </a:prstClr>
                    </a:outerShdw>
                  </a:effectLst>
                  <a:latin typeface="黑体" panose="02010609060101010101" charset="-122"/>
                  <a:ea typeface="黑体" panose="02010609060101010101" charset="-122"/>
                </a:rPr>
                <a:t>谢谢观看</a:t>
              </a:r>
              <a:endParaRPr kumimoji="0" lang="zh-CN" altLang="en-US" sz="9000" b="0" i="0" u="none" strike="noStrike" kern="1200" cap="none" spc="0" normalizeH="0" baseline="0" noProof="0" dirty="0">
                <a:ln w="0"/>
                <a:solidFill>
                  <a:srgbClr val="788EAC"/>
                </a:solidFill>
                <a:effectLst>
                  <a:outerShdw blurRad="38100" dist="19050" dir="2700000" algn="tl" rotWithShape="0">
                    <a:prstClr val="black">
                      <a:alpha val="40000"/>
                    </a:prstClr>
                  </a:outerShdw>
                </a:effectLst>
                <a:uLnTx/>
                <a:uFillTx/>
                <a:latin typeface="黑体" panose="02010609060101010101" charset="-122"/>
                <a:ea typeface="黑体" panose="02010609060101010101" charset="-122"/>
                <a:cs typeface="+mn-cs"/>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5280" y="486410"/>
            <a:ext cx="278765" cy="541655"/>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624681" y="527061"/>
            <a:ext cx="1706880" cy="460375"/>
          </a:xfrm>
          <a:prstGeom prst="rect">
            <a:avLst/>
          </a:prstGeom>
          <a:noFill/>
        </p:spPr>
        <p:txBody>
          <a:bodyPr wrap="none" rtlCol="0">
            <a:spAutoFit/>
          </a:bodyPr>
          <a:lstStyle/>
          <a:p>
            <a:pPr algn="l"/>
            <a:r>
              <a:rPr lang="zh-CN" altLang="en-US" sz="2400" b="1" dirty="0">
                <a:solidFill>
                  <a:srgbClr val="7188A8"/>
                </a:solidFill>
                <a:cs typeface="+mn-ea"/>
                <a:sym typeface="+mn-lt"/>
              </a:rPr>
              <a:t>知识点</a:t>
            </a:r>
            <a:r>
              <a:rPr lang="zh-CN" altLang="en-US" sz="2400" b="1" dirty="0">
                <a:solidFill>
                  <a:srgbClr val="7188A8"/>
                </a:solidFill>
                <a:cs typeface="+mn-ea"/>
                <a:sym typeface="+mn-lt"/>
              </a:rPr>
              <a:t>复习</a:t>
            </a:r>
            <a:endParaRPr lang="zh-CN" altLang="en-US" sz="2400" b="1" dirty="0">
              <a:solidFill>
                <a:srgbClr val="7188A8"/>
              </a:solidFill>
              <a:cs typeface="+mn-ea"/>
              <a:sym typeface="+mn-lt"/>
            </a:endParaRPr>
          </a:p>
        </p:txBody>
      </p:sp>
      <p:sp>
        <p:nvSpPr>
          <p:cNvPr id="5" name="Text Box 2"/>
          <p:cNvSpPr txBox="1">
            <a:spLocks noChangeArrowheads="1"/>
          </p:cNvSpPr>
          <p:nvPr/>
        </p:nvSpPr>
        <p:spPr bwMode="auto">
          <a:xfrm>
            <a:off x="934720" y="912495"/>
            <a:ext cx="7997825"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Times New Roman" panose="02020603050405020304" charset="0"/>
                <a:ea typeface="仿宋_GB2312" panose="02010609030101010101" pitchFamily="49" charset="-122"/>
              </a:defRPr>
            </a:lvl1pPr>
            <a:lvl2pPr marL="742950" indent="-285750">
              <a:defRPr kumimoji="1" sz="1600">
                <a:solidFill>
                  <a:schemeClr val="tx1"/>
                </a:solidFill>
                <a:latin typeface="Times New Roman" panose="02020603050405020304" charset="0"/>
                <a:ea typeface="仿宋_GB2312" panose="02010609030101010101" pitchFamily="49" charset="-122"/>
              </a:defRPr>
            </a:lvl2pPr>
            <a:lvl3pPr marL="1143000" indent="-228600">
              <a:defRPr kumimoji="1" sz="1600">
                <a:solidFill>
                  <a:schemeClr val="tx1"/>
                </a:solidFill>
                <a:latin typeface="Times New Roman" panose="02020603050405020304" charset="0"/>
                <a:ea typeface="仿宋_GB2312" panose="02010609030101010101" pitchFamily="49" charset="-122"/>
              </a:defRPr>
            </a:lvl3pPr>
            <a:lvl4pPr marL="1600200" indent="-228600">
              <a:defRPr kumimoji="1" sz="1600">
                <a:solidFill>
                  <a:schemeClr val="tx1"/>
                </a:solidFill>
                <a:latin typeface="Times New Roman" panose="02020603050405020304" charset="0"/>
                <a:ea typeface="仿宋_GB2312" panose="02010609030101010101" pitchFamily="49" charset="-122"/>
              </a:defRPr>
            </a:lvl4pPr>
            <a:lvl5pPr marL="2057400" indent="-228600">
              <a:defRPr kumimoji="1" sz="1600">
                <a:solidFill>
                  <a:schemeClr val="tx1"/>
                </a:solidFill>
                <a:latin typeface="Times New Roman" panose="02020603050405020304" charset="0"/>
                <a:ea typeface="仿宋_GB2312" panose="02010609030101010101" pitchFamily="49" charset="-122"/>
              </a:defRPr>
            </a:lvl5pPr>
            <a:lvl6pPr marL="25146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6pPr>
            <a:lvl7pPr marL="29718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7pPr>
            <a:lvl8pPr marL="34290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8pPr>
            <a:lvl9pPr marL="38862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9pPr>
          </a:lstStyle>
          <a:p>
            <a:pPr eaLnBrk="1" hangingPunct="1"/>
            <a:r>
              <a:rPr lang="en-US" altLang="zh-CN" sz="2400" dirty="0">
                <a:solidFill>
                  <a:schemeClr val="accent2"/>
                </a:solidFill>
                <a:ea typeface="楷体_GB2312" pitchFamily="49" charset="-122"/>
              </a:rPr>
              <a:t>P38:  7.</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对文法</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G</a:t>
            </a:r>
            <a:r>
              <a:rPr lang="en-US" altLang="zh-CN" sz="2400" baseline="-25000" dirty="0">
                <a:solidFill>
                  <a:schemeClr val="accent2"/>
                </a:solidFill>
                <a:latin typeface="华文中宋" panose="02010600040101010101" charset="-122"/>
                <a:ea typeface="华文中宋" panose="02010600040101010101" charset="-122"/>
                <a:cs typeface="华文中宋" panose="02010600040101010101" charset="-122"/>
              </a:rPr>
              <a:t>3</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[&lt;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表达式</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&gt;]</a:t>
            </a:r>
            <a:endParaRPr lang="en-US" altLang="zh-CN" sz="2400" dirty="0">
              <a:solidFill>
                <a:schemeClr val="accent2"/>
              </a:solidFill>
              <a:latin typeface="华文中宋" panose="02010600040101010101" charset="-122"/>
              <a:ea typeface="华文中宋" panose="02010600040101010101" charset="-122"/>
              <a:cs typeface="华文中宋" panose="02010600040101010101" charset="-122"/>
            </a:endParaRPr>
          </a:p>
          <a:p>
            <a:pPr eaLnBrk="1" hangingPunct="1"/>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 &lt;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表达式</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&gt;::=&lt;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项</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&gt;|&lt;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表达式</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&gt;+&lt;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项</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&gt;|&lt;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表达式</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&gt;-&lt;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项</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&gt;</a:t>
            </a:r>
            <a:endParaRPr lang="en-US" altLang="zh-CN" sz="2400" dirty="0">
              <a:solidFill>
                <a:schemeClr val="accent2"/>
              </a:solidFill>
              <a:latin typeface="华文中宋" panose="02010600040101010101" charset="-122"/>
              <a:ea typeface="华文中宋" panose="02010600040101010101" charset="-122"/>
              <a:cs typeface="华文中宋" panose="02010600040101010101" charset="-122"/>
            </a:endParaRPr>
          </a:p>
          <a:p>
            <a:pPr eaLnBrk="1" hangingPunct="1"/>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 &lt;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项</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&gt;::=&lt;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因子</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&gt;|&lt;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项</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&gt;*&lt;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因子</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&gt;|&lt;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项</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&gt;/&lt;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因子</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&gt;</a:t>
            </a:r>
            <a:endParaRPr lang="en-US" altLang="zh-CN" sz="2400" dirty="0">
              <a:solidFill>
                <a:schemeClr val="accent2"/>
              </a:solidFill>
              <a:latin typeface="华文中宋" panose="02010600040101010101" charset="-122"/>
              <a:ea typeface="华文中宋" panose="02010600040101010101" charset="-122"/>
              <a:cs typeface="华文中宋" panose="02010600040101010101" charset="-122"/>
            </a:endParaRPr>
          </a:p>
          <a:p>
            <a:pPr eaLnBrk="1" hangingPunct="1"/>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 &lt;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因子</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&gt;::=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&lt;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表达式</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&gt;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 </a:t>
            </a:r>
            <a:r>
              <a:rPr lang="en-US" altLang="zh-CN" sz="2400" dirty="0" err="1">
                <a:solidFill>
                  <a:schemeClr val="accent2"/>
                </a:solidFill>
                <a:latin typeface="华文中宋" panose="02010600040101010101" charset="-122"/>
                <a:ea typeface="华文中宋" panose="02010600040101010101" charset="-122"/>
                <a:cs typeface="华文中宋" panose="02010600040101010101" charset="-122"/>
              </a:rPr>
              <a:t>i</a:t>
            </a:r>
            <a:endParaRPr lang="en-US" altLang="zh-CN" sz="2400" dirty="0">
              <a:solidFill>
                <a:schemeClr val="accent2"/>
              </a:solidFill>
              <a:latin typeface="华文中宋" panose="02010600040101010101" charset="-122"/>
              <a:ea typeface="华文中宋" panose="02010600040101010101" charset="-122"/>
              <a:cs typeface="华文中宋" panose="02010600040101010101" charset="-122"/>
            </a:endParaRPr>
          </a:p>
          <a:p>
            <a:pPr eaLnBrk="1" hangingPunct="1"/>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列出句型</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&lt;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表达式</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&gt;+&lt;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项</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&gt;*&lt;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因子</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&gt;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的所有短语和简单短语</a:t>
            </a:r>
            <a:r>
              <a:rPr lang="zh-CN" altLang="en-US" sz="2400" dirty="0">
                <a:solidFill>
                  <a:schemeClr val="accent2"/>
                </a:solidFill>
                <a:ea typeface="楷体_GB2312" pitchFamily="49" charset="-122"/>
              </a:rPr>
              <a:t>。</a:t>
            </a:r>
            <a:endParaRPr lang="zh-CN" altLang="en-US" sz="2400" dirty="0">
              <a:solidFill>
                <a:schemeClr val="accent2"/>
              </a:solidFill>
              <a:ea typeface="楷体_GB2312" pitchFamily="49" charset="-122"/>
            </a:endParaRPr>
          </a:p>
        </p:txBody>
      </p:sp>
      <p:sp>
        <p:nvSpPr>
          <p:cNvPr id="65539" name="Text Box 3"/>
          <p:cNvSpPr txBox="1">
            <a:spLocks noChangeArrowheads="1"/>
          </p:cNvSpPr>
          <p:nvPr/>
        </p:nvSpPr>
        <p:spPr bwMode="auto">
          <a:xfrm>
            <a:off x="624840" y="2934970"/>
            <a:ext cx="516064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Times New Roman" panose="02020603050405020304" charset="0"/>
                <a:ea typeface="仿宋_GB2312" panose="02010609030101010101" pitchFamily="49" charset="-122"/>
              </a:defRPr>
            </a:lvl1pPr>
            <a:lvl2pPr marL="742950" indent="-285750">
              <a:defRPr kumimoji="1" sz="1600">
                <a:solidFill>
                  <a:schemeClr val="tx1"/>
                </a:solidFill>
                <a:latin typeface="Times New Roman" panose="02020603050405020304" charset="0"/>
                <a:ea typeface="仿宋_GB2312" panose="02010609030101010101" pitchFamily="49" charset="-122"/>
              </a:defRPr>
            </a:lvl2pPr>
            <a:lvl3pPr marL="1143000" indent="-228600">
              <a:defRPr kumimoji="1" sz="1600">
                <a:solidFill>
                  <a:schemeClr val="tx1"/>
                </a:solidFill>
                <a:latin typeface="Times New Roman" panose="02020603050405020304" charset="0"/>
                <a:ea typeface="仿宋_GB2312" panose="02010609030101010101" pitchFamily="49" charset="-122"/>
              </a:defRPr>
            </a:lvl3pPr>
            <a:lvl4pPr marL="1600200" indent="-228600">
              <a:defRPr kumimoji="1" sz="1600">
                <a:solidFill>
                  <a:schemeClr val="tx1"/>
                </a:solidFill>
                <a:latin typeface="Times New Roman" panose="02020603050405020304" charset="0"/>
                <a:ea typeface="仿宋_GB2312" panose="02010609030101010101" pitchFamily="49" charset="-122"/>
              </a:defRPr>
            </a:lvl4pPr>
            <a:lvl5pPr marL="2057400" indent="-228600">
              <a:defRPr kumimoji="1" sz="1600">
                <a:solidFill>
                  <a:schemeClr val="tx1"/>
                </a:solidFill>
                <a:latin typeface="Times New Roman" panose="02020603050405020304" charset="0"/>
                <a:ea typeface="仿宋_GB2312" panose="02010609030101010101" pitchFamily="49" charset="-122"/>
              </a:defRPr>
            </a:lvl5pPr>
            <a:lvl6pPr marL="25146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6pPr>
            <a:lvl7pPr marL="29718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7pPr>
            <a:lvl8pPr marL="34290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8pPr>
            <a:lvl9pPr marL="38862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9pPr>
          </a:lstStyle>
          <a:p>
            <a:pPr eaLnBrk="1" hangingPunct="1"/>
            <a:r>
              <a:rPr lang="en-US" altLang="zh-CN" sz="2400">
                <a:latin typeface="华文中宋" panose="02010600040101010101" charset="-122"/>
                <a:ea typeface="华文中宋" panose="02010600040101010101" charset="-122"/>
                <a:cs typeface="华文中宋" panose="02010600040101010101" charset="-122"/>
              </a:rPr>
              <a:t>&lt;</a:t>
            </a:r>
            <a:r>
              <a:rPr lang="zh-CN" altLang="en-US" sz="2400">
                <a:latin typeface="华文中宋" panose="02010600040101010101" charset="-122"/>
                <a:ea typeface="华文中宋" panose="02010600040101010101" charset="-122"/>
                <a:cs typeface="华文中宋" panose="02010600040101010101" charset="-122"/>
              </a:rPr>
              <a:t>表达式</a:t>
            </a:r>
            <a:r>
              <a:rPr lang="en-US" altLang="zh-CN" sz="2400">
                <a:latin typeface="华文中宋" panose="02010600040101010101" charset="-122"/>
                <a:ea typeface="华文中宋" panose="02010600040101010101" charset="-122"/>
                <a:cs typeface="华文中宋" panose="02010600040101010101" charset="-122"/>
              </a:rPr>
              <a:t>&gt; =&gt; &lt;</a:t>
            </a:r>
            <a:r>
              <a:rPr lang="zh-CN" altLang="en-US" sz="2400">
                <a:latin typeface="华文中宋" panose="02010600040101010101" charset="-122"/>
                <a:ea typeface="华文中宋" panose="02010600040101010101" charset="-122"/>
                <a:cs typeface="华文中宋" panose="02010600040101010101" charset="-122"/>
              </a:rPr>
              <a:t>表达式</a:t>
            </a:r>
            <a:r>
              <a:rPr lang="en-US" altLang="zh-CN" sz="2400">
                <a:latin typeface="华文中宋" panose="02010600040101010101" charset="-122"/>
                <a:ea typeface="华文中宋" panose="02010600040101010101" charset="-122"/>
                <a:cs typeface="华文中宋" panose="02010600040101010101" charset="-122"/>
              </a:rPr>
              <a:t>&gt; + &lt;</a:t>
            </a:r>
            <a:r>
              <a:rPr lang="zh-CN" altLang="en-US" sz="2400">
                <a:latin typeface="华文中宋" panose="02010600040101010101" charset="-122"/>
                <a:ea typeface="华文中宋" panose="02010600040101010101" charset="-122"/>
                <a:cs typeface="华文中宋" panose="02010600040101010101" charset="-122"/>
              </a:rPr>
              <a:t>项</a:t>
            </a:r>
            <a:r>
              <a:rPr lang="en-US" altLang="zh-CN" sz="2400">
                <a:latin typeface="华文中宋" panose="02010600040101010101" charset="-122"/>
                <a:ea typeface="华文中宋" panose="02010600040101010101" charset="-122"/>
                <a:cs typeface="华文中宋" panose="02010600040101010101" charset="-122"/>
              </a:rPr>
              <a:t>&gt;</a:t>
            </a:r>
            <a:endParaRPr lang="en-US" altLang="zh-CN" sz="2400">
              <a:latin typeface="华文中宋" panose="02010600040101010101" charset="-122"/>
              <a:ea typeface="华文中宋" panose="02010600040101010101" charset="-122"/>
              <a:cs typeface="华文中宋" panose="02010600040101010101" charset="-122"/>
            </a:endParaRPr>
          </a:p>
          <a:p>
            <a:pPr eaLnBrk="1" hangingPunct="1"/>
            <a:r>
              <a:rPr lang="en-US" altLang="zh-CN" sz="2400">
                <a:latin typeface="华文中宋" panose="02010600040101010101" charset="-122"/>
                <a:ea typeface="华文中宋" panose="02010600040101010101" charset="-122"/>
                <a:cs typeface="华文中宋" panose="02010600040101010101" charset="-122"/>
              </a:rPr>
              <a:t>         =&gt; &lt;</a:t>
            </a:r>
            <a:r>
              <a:rPr lang="zh-CN" altLang="en-US" sz="2400">
                <a:latin typeface="华文中宋" panose="02010600040101010101" charset="-122"/>
                <a:ea typeface="华文中宋" panose="02010600040101010101" charset="-122"/>
                <a:cs typeface="华文中宋" panose="02010600040101010101" charset="-122"/>
              </a:rPr>
              <a:t>表达式</a:t>
            </a:r>
            <a:r>
              <a:rPr lang="en-US" altLang="zh-CN" sz="2400">
                <a:latin typeface="华文中宋" panose="02010600040101010101" charset="-122"/>
                <a:ea typeface="华文中宋" panose="02010600040101010101" charset="-122"/>
                <a:cs typeface="华文中宋" panose="02010600040101010101" charset="-122"/>
              </a:rPr>
              <a:t>&gt; + &lt;</a:t>
            </a:r>
            <a:r>
              <a:rPr lang="zh-CN" altLang="en-US" sz="2400">
                <a:latin typeface="华文中宋" panose="02010600040101010101" charset="-122"/>
                <a:ea typeface="华文中宋" panose="02010600040101010101" charset="-122"/>
                <a:cs typeface="华文中宋" panose="02010600040101010101" charset="-122"/>
              </a:rPr>
              <a:t>项</a:t>
            </a:r>
            <a:r>
              <a:rPr lang="en-US" altLang="zh-CN" sz="2400">
                <a:latin typeface="华文中宋" panose="02010600040101010101" charset="-122"/>
                <a:ea typeface="华文中宋" panose="02010600040101010101" charset="-122"/>
                <a:cs typeface="华文中宋" panose="02010600040101010101" charset="-122"/>
              </a:rPr>
              <a:t>&gt; * &lt;</a:t>
            </a:r>
            <a:r>
              <a:rPr lang="zh-CN" altLang="en-US" sz="2400">
                <a:latin typeface="华文中宋" panose="02010600040101010101" charset="-122"/>
                <a:ea typeface="华文中宋" panose="02010600040101010101" charset="-122"/>
                <a:cs typeface="华文中宋" panose="02010600040101010101" charset="-122"/>
              </a:rPr>
              <a:t>因子</a:t>
            </a:r>
            <a:r>
              <a:rPr lang="en-US" altLang="zh-CN" sz="2400">
                <a:latin typeface="华文中宋" panose="02010600040101010101" charset="-122"/>
                <a:ea typeface="华文中宋" panose="02010600040101010101" charset="-122"/>
                <a:cs typeface="华文中宋" panose="02010600040101010101" charset="-122"/>
              </a:rPr>
              <a:t>&gt;</a:t>
            </a:r>
            <a:endParaRPr lang="en-US" altLang="zh-CN" sz="2400">
              <a:latin typeface="华文中宋" panose="02010600040101010101" charset="-122"/>
              <a:ea typeface="华文中宋" panose="02010600040101010101" charset="-122"/>
              <a:cs typeface="华文中宋" panose="02010600040101010101" charset="-122"/>
            </a:endParaRPr>
          </a:p>
        </p:txBody>
      </p:sp>
      <p:sp>
        <p:nvSpPr>
          <p:cNvPr id="65554" name="Text Box 18"/>
          <p:cNvSpPr txBox="1">
            <a:spLocks noChangeArrowheads="1"/>
          </p:cNvSpPr>
          <p:nvPr/>
        </p:nvSpPr>
        <p:spPr bwMode="auto">
          <a:xfrm>
            <a:off x="1385888" y="4027170"/>
            <a:ext cx="7110412"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a:solidFill>
                  <a:schemeClr val="tx1"/>
                </a:solidFill>
                <a:latin typeface="Times New Roman" panose="02020603050405020304" charset="0"/>
                <a:ea typeface="仿宋_GB2312" panose="02010609030101010101" pitchFamily="49" charset="-122"/>
              </a:defRPr>
            </a:lvl1pPr>
            <a:lvl2pPr marL="742950" indent="-285750">
              <a:defRPr kumimoji="1" sz="1600">
                <a:solidFill>
                  <a:schemeClr val="tx1"/>
                </a:solidFill>
                <a:latin typeface="Times New Roman" panose="02020603050405020304" charset="0"/>
                <a:ea typeface="仿宋_GB2312" panose="02010609030101010101" pitchFamily="49" charset="-122"/>
              </a:defRPr>
            </a:lvl2pPr>
            <a:lvl3pPr marL="1143000" indent="-228600">
              <a:defRPr kumimoji="1" sz="1600">
                <a:solidFill>
                  <a:schemeClr val="tx1"/>
                </a:solidFill>
                <a:latin typeface="Times New Roman" panose="02020603050405020304" charset="0"/>
                <a:ea typeface="仿宋_GB2312" panose="02010609030101010101" pitchFamily="49" charset="-122"/>
              </a:defRPr>
            </a:lvl3pPr>
            <a:lvl4pPr marL="1600200" indent="-228600">
              <a:defRPr kumimoji="1" sz="1600">
                <a:solidFill>
                  <a:schemeClr val="tx1"/>
                </a:solidFill>
                <a:latin typeface="Times New Roman" panose="02020603050405020304" charset="0"/>
                <a:ea typeface="仿宋_GB2312" panose="02010609030101010101" pitchFamily="49" charset="-122"/>
              </a:defRPr>
            </a:lvl4pPr>
            <a:lvl5pPr marL="2057400" indent="-228600">
              <a:defRPr kumimoji="1" sz="1600">
                <a:solidFill>
                  <a:schemeClr val="tx1"/>
                </a:solidFill>
                <a:latin typeface="Times New Roman" panose="02020603050405020304" charset="0"/>
                <a:ea typeface="仿宋_GB2312" panose="02010609030101010101" pitchFamily="49" charset="-122"/>
              </a:defRPr>
            </a:lvl5pPr>
            <a:lvl6pPr marL="25146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6pPr>
            <a:lvl7pPr marL="29718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7pPr>
            <a:lvl8pPr marL="34290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8pPr>
            <a:lvl9pPr marL="38862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9pPr>
          </a:lstStyle>
          <a:p>
            <a:pPr eaLnBrk="1" hangingPunct="1"/>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解：</a:t>
            </a:r>
            <a:endParaRPr lang="en-US" altLang="zh-CN" sz="2400" dirty="0">
              <a:solidFill>
                <a:schemeClr val="accent2"/>
              </a:solidFill>
              <a:latin typeface="华文中宋" panose="02010600040101010101" charset="-122"/>
              <a:ea typeface="华文中宋" panose="02010600040101010101" charset="-122"/>
              <a:cs typeface="华文中宋" panose="02010600040101010101" charset="-122"/>
            </a:endParaRPr>
          </a:p>
          <a:p>
            <a:pPr eaLnBrk="1" hangingPunct="1"/>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  </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短语有：</a:t>
            </a:r>
            <a:endParaRPr lang="zh-CN" altLang="en-US" sz="2400" dirty="0">
              <a:solidFill>
                <a:schemeClr val="accent2"/>
              </a:solidFill>
              <a:latin typeface="华文中宋" panose="02010600040101010101" charset="-122"/>
              <a:ea typeface="华文中宋" panose="02010600040101010101" charset="-122"/>
              <a:cs typeface="华文中宋" panose="02010600040101010101" charset="-122"/>
            </a:endParaRPr>
          </a:p>
          <a:p>
            <a:pPr eaLnBrk="1" hangingPunct="1"/>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  &lt;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表达式</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&gt;+&lt;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项</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&gt;*&lt;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因子</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&gt;(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相对于</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&lt;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表达式</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&gt;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a:t>
            </a:r>
            <a:endParaRPr lang="zh-CN" altLang="en-US" sz="2400" dirty="0">
              <a:solidFill>
                <a:schemeClr val="accent2"/>
              </a:solidFill>
              <a:latin typeface="华文中宋" panose="02010600040101010101" charset="-122"/>
              <a:ea typeface="华文中宋" panose="02010600040101010101" charset="-122"/>
              <a:cs typeface="华文中宋" panose="02010600040101010101" charset="-122"/>
            </a:endParaRPr>
          </a:p>
          <a:p>
            <a:pPr eaLnBrk="1" hangingPunct="1"/>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  &lt;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项</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&gt;*&lt;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因子</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&gt;(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相对于</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&lt;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项</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&gt;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a:t>
            </a:r>
            <a:endParaRPr lang="zh-CN" altLang="en-US" sz="2400" dirty="0">
              <a:solidFill>
                <a:schemeClr val="accent2"/>
              </a:solidFill>
              <a:latin typeface="华文中宋" panose="02010600040101010101" charset="-122"/>
              <a:ea typeface="华文中宋" panose="02010600040101010101" charset="-122"/>
              <a:cs typeface="华文中宋" panose="02010600040101010101" charset="-122"/>
            </a:endParaRPr>
          </a:p>
          <a:p>
            <a:pPr eaLnBrk="1" hangingPunct="1"/>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  简单短语是：</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&lt;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项</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&gt;*&lt;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rPr>
              <a:t>因子</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rPr>
              <a:t>&gt;</a:t>
            </a:r>
            <a:endParaRPr lang="zh-CN" altLang="en-US" sz="2400" dirty="0">
              <a:solidFill>
                <a:schemeClr val="accent2"/>
              </a:solidFill>
              <a:latin typeface="华文中宋" panose="02010600040101010101" charset="-122"/>
              <a:ea typeface="华文中宋" panose="02010600040101010101" charset="-122"/>
              <a:cs typeface="华文中宋" panose="02010600040101010101" charset="-122"/>
            </a:endParaRPr>
          </a:p>
          <a:p>
            <a:pPr eaLnBrk="1" hangingPunct="1"/>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sym typeface="+mn-ea"/>
              </a:rPr>
              <a:t>  句柄是：</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sym typeface="+mn-ea"/>
              </a:rPr>
              <a:t>&lt;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sym typeface="+mn-ea"/>
              </a:rPr>
              <a:t>项</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sym typeface="+mn-ea"/>
              </a:rPr>
              <a:t>&gt;*&lt;</a:t>
            </a:r>
            <a:r>
              <a:rPr lang="zh-CN" altLang="en-US" sz="2400" dirty="0">
                <a:solidFill>
                  <a:schemeClr val="accent2"/>
                </a:solidFill>
                <a:latin typeface="华文中宋" panose="02010600040101010101" charset="-122"/>
                <a:ea typeface="华文中宋" panose="02010600040101010101" charset="-122"/>
                <a:cs typeface="华文中宋" panose="02010600040101010101" charset="-122"/>
                <a:sym typeface="+mn-ea"/>
              </a:rPr>
              <a:t>因子</a:t>
            </a:r>
            <a:r>
              <a:rPr lang="en-US" altLang="zh-CN" sz="2400" dirty="0">
                <a:solidFill>
                  <a:schemeClr val="accent2"/>
                </a:solidFill>
                <a:latin typeface="华文中宋" panose="02010600040101010101" charset="-122"/>
                <a:ea typeface="华文中宋" panose="02010600040101010101" charset="-122"/>
                <a:cs typeface="华文中宋" panose="02010600040101010101" charset="-122"/>
                <a:sym typeface="+mn-ea"/>
              </a:rPr>
              <a:t>&gt;</a:t>
            </a:r>
            <a:endParaRPr lang="en-US" altLang="zh-CN" sz="2400" dirty="0">
              <a:solidFill>
                <a:schemeClr val="accent2"/>
              </a:solidFill>
              <a:latin typeface="华文中宋" panose="02010600040101010101" charset="-122"/>
              <a:ea typeface="华文中宋" panose="02010600040101010101" charset="-122"/>
              <a:cs typeface="华文中宋" panose="02010600040101010101" charset="-122"/>
            </a:endParaRPr>
          </a:p>
        </p:txBody>
      </p:sp>
      <p:grpSp>
        <p:nvGrpSpPr>
          <p:cNvPr id="9" name="组合 8"/>
          <p:cNvGrpSpPr/>
          <p:nvPr/>
        </p:nvGrpSpPr>
        <p:grpSpPr>
          <a:xfrm>
            <a:off x="7553325" y="2934970"/>
            <a:ext cx="3437890" cy="3094990"/>
            <a:chOff x="9802" y="4122"/>
            <a:chExt cx="5414" cy="4874"/>
          </a:xfrm>
        </p:grpSpPr>
        <p:grpSp>
          <p:nvGrpSpPr>
            <p:cNvPr id="6" name="Group 4"/>
            <p:cNvGrpSpPr/>
            <p:nvPr/>
          </p:nvGrpSpPr>
          <p:grpSpPr bwMode="auto">
            <a:xfrm>
              <a:off x="10057" y="4370"/>
              <a:ext cx="5125" cy="3442"/>
              <a:chOff x="3580" y="1488"/>
              <a:chExt cx="2050" cy="1377"/>
            </a:xfrm>
          </p:grpSpPr>
          <p:sp>
            <p:nvSpPr>
              <p:cNvPr id="22538" name="Rectangle 5"/>
              <p:cNvSpPr>
                <a:spLocks noChangeArrowheads="1"/>
              </p:cNvSpPr>
              <p:nvPr/>
            </p:nvSpPr>
            <p:spPr bwMode="auto">
              <a:xfrm>
                <a:off x="3984" y="1488"/>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Times New Roman" panose="02020603050405020304" charset="0"/>
                    <a:ea typeface="仿宋_GB2312" panose="02010609030101010101" pitchFamily="49" charset="-122"/>
                  </a:defRPr>
                </a:lvl1pPr>
                <a:lvl2pPr marL="742950" indent="-285750">
                  <a:defRPr kumimoji="1" sz="1600">
                    <a:solidFill>
                      <a:schemeClr val="tx1"/>
                    </a:solidFill>
                    <a:latin typeface="Times New Roman" panose="02020603050405020304" charset="0"/>
                    <a:ea typeface="仿宋_GB2312" panose="02010609030101010101" pitchFamily="49" charset="-122"/>
                  </a:defRPr>
                </a:lvl2pPr>
                <a:lvl3pPr marL="1143000" indent="-228600">
                  <a:defRPr kumimoji="1" sz="1600">
                    <a:solidFill>
                      <a:schemeClr val="tx1"/>
                    </a:solidFill>
                    <a:latin typeface="Times New Roman" panose="02020603050405020304" charset="0"/>
                    <a:ea typeface="仿宋_GB2312" panose="02010609030101010101" pitchFamily="49" charset="-122"/>
                  </a:defRPr>
                </a:lvl3pPr>
                <a:lvl4pPr marL="1600200" indent="-228600">
                  <a:defRPr kumimoji="1" sz="1600">
                    <a:solidFill>
                      <a:schemeClr val="tx1"/>
                    </a:solidFill>
                    <a:latin typeface="Times New Roman" panose="02020603050405020304" charset="0"/>
                    <a:ea typeface="仿宋_GB2312" panose="02010609030101010101" pitchFamily="49" charset="-122"/>
                  </a:defRPr>
                </a:lvl4pPr>
                <a:lvl5pPr marL="2057400" indent="-228600">
                  <a:defRPr kumimoji="1" sz="1600">
                    <a:solidFill>
                      <a:schemeClr val="tx1"/>
                    </a:solidFill>
                    <a:latin typeface="Times New Roman" panose="02020603050405020304" charset="0"/>
                    <a:ea typeface="仿宋_GB2312" panose="02010609030101010101" pitchFamily="49" charset="-122"/>
                  </a:defRPr>
                </a:lvl5pPr>
                <a:lvl6pPr marL="25146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6pPr>
                <a:lvl7pPr marL="29718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7pPr>
                <a:lvl8pPr marL="34290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8pPr>
                <a:lvl9pPr marL="38862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9pPr>
              </a:lstStyle>
              <a:p>
                <a:pPr eaLnBrk="1" hangingPunct="1"/>
                <a:r>
                  <a:rPr lang="en-US" altLang="zh-CN" sz="2000">
                    <a:latin typeface="楷体_GB2312" pitchFamily="49" charset="-122"/>
                    <a:ea typeface="楷体_GB2312" pitchFamily="49" charset="-122"/>
                  </a:rPr>
                  <a:t>&lt;</a:t>
                </a:r>
                <a:r>
                  <a:rPr lang="zh-CN" altLang="en-US" sz="2000">
                    <a:latin typeface="楷体_GB2312" pitchFamily="49" charset="-122"/>
                    <a:ea typeface="楷体_GB2312" pitchFamily="49" charset="-122"/>
                  </a:rPr>
                  <a:t>表达式</a:t>
                </a:r>
                <a:r>
                  <a:rPr lang="en-US" altLang="zh-CN" sz="2000">
                    <a:latin typeface="楷体_GB2312" pitchFamily="49" charset="-122"/>
                    <a:ea typeface="楷体_GB2312" pitchFamily="49" charset="-122"/>
                  </a:rPr>
                  <a:t>&gt;</a:t>
                </a:r>
                <a:endParaRPr lang="en-US" altLang="zh-CN" sz="2000">
                  <a:latin typeface="楷体_GB2312" pitchFamily="49" charset="-122"/>
                  <a:ea typeface="楷体_GB2312" pitchFamily="49" charset="-122"/>
                </a:endParaRPr>
              </a:p>
            </p:txBody>
          </p:sp>
          <p:sp>
            <p:nvSpPr>
              <p:cNvPr id="22539" name="Line 6"/>
              <p:cNvSpPr>
                <a:spLocks noChangeShapeType="1"/>
              </p:cNvSpPr>
              <p:nvPr/>
            </p:nvSpPr>
            <p:spPr bwMode="auto">
              <a:xfrm>
                <a:off x="4416" y="1824"/>
                <a:ext cx="0" cy="1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0" name="Line 7"/>
              <p:cNvSpPr>
                <a:spLocks noChangeShapeType="1"/>
              </p:cNvSpPr>
              <p:nvPr/>
            </p:nvSpPr>
            <p:spPr bwMode="auto">
              <a:xfrm>
                <a:off x="3984" y="1968"/>
                <a:ext cx="91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1" name="Line 8"/>
              <p:cNvSpPr>
                <a:spLocks noChangeShapeType="1"/>
              </p:cNvSpPr>
              <p:nvPr/>
            </p:nvSpPr>
            <p:spPr bwMode="auto">
              <a:xfrm flipH="1">
                <a:off x="3984" y="1968"/>
                <a:ext cx="0" cy="1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2" name="Line 9"/>
              <p:cNvSpPr>
                <a:spLocks noChangeShapeType="1"/>
              </p:cNvSpPr>
              <p:nvPr/>
            </p:nvSpPr>
            <p:spPr bwMode="auto">
              <a:xfrm flipH="1">
                <a:off x="4416" y="1968"/>
                <a:ext cx="0" cy="1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3" name="Line 10"/>
              <p:cNvSpPr>
                <a:spLocks noChangeShapeType="1"/>
              </p:cNvSpPr>
              <p:nvPr/>
            </p:nvSpPr>
            <p:spPr bwMode="auto">
              <a:xfrm flipH="1">
                <a:off x="4896" y="1968"/>
                <a:ext cx="0" cy="1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4" name="Rectangle 11"/>
              <p:cNvSpPr>
                <a:spLocks noChangeArrowheads="1"/>
              </p:cNvSpPr>
              <p:nvPr/>
            </p:nvSpPr>
            <p:spPr bwMode="auto">
              <a:xfrm>
                <a:off x="3580" y="2112"/>
                <a:ext cx="149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Times New Roman" panose="02020603050405020304" charset="0"/>
                    <a:ea typeface="仿宋_GB2312" panose="02010609030101010101" pitchFamily="49" charset="-122"/>
                  </a:defRPr>
                </a:lvl1pPr>
                <a:lvl2pPr marL="742950" indent="-285750">
                  <a:defRPr kumimoji="1" sz="1600">
                    <a:solidFill>
                      <a:schemeClr val="tx1"/>
                    </a:solidFill>
                    <a:latin typeface="Times New Roman" panose="02020603050405020304" charset="0"/>
                    <a:ea typeface="仿宋_GB2312" panose="02010609030101010101" pitchFamily="49" charset="-122"/>
                  </a:defRPr>
                </a:lvl2pPr>
                <a:lvl3pPr marL="1143000" indent="-228600">
                  <a:defRPr kumimoji="1" sz="1600">
                    <a:solidFill>
                      <a:schemeClr val="tx1"/>
                    </a:solidFill>
                    <a:latin typeface="Times New Roman" panose="02020603050405020304" charset="0"/>
                    <a:ea typeface="仿宋_GB2312" panose="02010609030101010101" pitchFamily="49" charset="-122"/>
                  </a:defRPr>
                </a:lvl3pPr>
                <a:lvl4pPr marL="1600200" indent="-228600">
                  <a:defRPr kumimoji="1" sz="1600">
                    <a:solidFill>
                      <a:schemeClr val="tx1"/>
                    </a:solidFill>
                    <a:latin typeface="Times New Roman" panose="02020603050405020304" charset="0"/>
                    <a:ea typeface="仿宋_GB2312" panose="02010609030101010101" pitchFamily="49" charset="-122"/>
                  </a:defRPr>
                </a:lvl4pPr>
                <a:lvl5pPr marL="2057400" indent="-228600">
                  <a:defRPr kumimoji="1" sz="1600">
                    <a:solidFill>
                      <a:schemeClr val="tx1"/>
                    </a:solidFill>
                    <a:latin typeface="Times New Roman" panose="02020603050405020304" charset="0"/>
                    <a:ea typeface="仿宋_GB2312" panose="02010609030101010101" pitchFamily="49" charset="-122"/>
                  </a:defRPr>
                </a:lvl5pPr>
                <a:lvl6pPr marL="25146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6pPr>
                <a:lvl7pPr marL="29718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7pPr>
                <a:lvl8pPr marL="34290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8pPr>
                <a:lvl9pPr marL="38862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9pPr>
              </a:lstStyle>
              <a:p>
                <a:pPr eaLnBrk="1" hangingPunct="1"/>
                <a:r>
                  <a:rPr lang="en-US" altLang="zh-CN" sz="2000">
                    <a:latin typeface="楷体_GB2312" pitchFamily="49" charset="-122"/>
                    <a:ea typeface="楷体_GB2312" pitchFamily="49" charset="-122"/>
                  </a:rPr>
                  <a:t>&lt;</a:t>
                </a:r>
                <a:r>
                  <a:rPr lang="zh-CN" altLang="en-US" sz="2000">
                    <a:latin typeface="楷体_GB2312" pitchFamily="49" charset="-122"/>
                    <a:ea typeface="楷体_GB2312" pitchFamily="49" charset="-122"/>
                  </a:rPr>
                  <a:t>表达式</a:t>
                </a:r>
                <a:r>
                  <a:rPr lang="en-US" altLang="zh-CN" sz="2000">
                    <a:latin typeface="楷体_GB2312" pitchFamily="49" charset="-122"/>
                    <a:ea typeface="楷体_GB2312" pitchFamily="49" charset="-122"/>
                  </a:rPr>
                  <a:t>&gt; +   &lt;</a:t>
                </a:r>
                <a:r>
                  <a:rPr lang="zh-CN" altLang="en-US" sz="2000">
                    <a:latin typeface="楷体_GB2312" pitchFamily="49" charset="-122"/>
                    <a:ea typeface="楷体_GB2312" pitchFamily="49" charset="-122"/>
                  </a:rPr>
                  <a:t>项</a:t>
                </a:r>
                <a:r>
                  <a:rPr lang="en-US" altLang="zh-CN" sz="2000">
                    <a:latin typeface="楷体_GB2312" pitchFamily="49" charset="-122"/>
                    <a:ea typeface="楷体_GB2312" pitchFamily="49" charset="-122"/>
                  </a:rPr>
                  <a:t>&gt;</a:t>
                </a:r>
                <a:endParaRPr lang="en-US" altLang="zh-CN" sz="2000">
                  <a:latin typeface="楷体_GB2312" pitchFamily="49" charset="-122"/>
                  <a:ea typeface="楷体_GB2312" pitchFamily="49" charset="-122"/>
                </a:endParaRPr>
              </a:p>
            </p:txBody>
          </p:sp>
          <p:sp>
            <p:nvSpPr>
              <p:cNvPr id="22545" name="Line 12"/>
              <p:cNvSpPr>
                <a:spLocks noChangeShapeType="1"/>
              </p:cNvSpPr>
              <p:nvPr/>
            </p:nvSpPr>
            <p:spPr bwMode="auto">
              <a:xfrm>
                <a:off x="4944" y="2400"/>
                <a:ext cx="0" cy="1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6" name="Line 13"/>
              <p:cNvSpPr>
                <a:spLocks noChangeShapeType="1"/>
              </p:cNvSpPr>
              <p:nvPr/>
            </p:nvSpPr>
            <p:spPr bwMode="auto">
              <a:xfrm>
                <a:off x="4608" y="2544"/>
                <a:ext cx="7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7" name="Line 14"/>
              <p:cNvSpPr>
                <a:spLocks noChangeShapeType="1"/>
              </p:cNvSpPr>
              <p:nvPr/>
            </p:nvSpPr>
            <p:spPr bwMode="auto">
              <a:xfrm>
                <a:off x="4608" y="2544"/>
                <a:ext cx="0" cy="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8" name="Line 15"/>
              <p:cNvSpPr>
                <a:spLocks noChangeShapeType="1"/>
              </p:cNvSpPr>
              <p:nvPr/>
            </p:nvSpPr>
            <p:spPr bwMode="auto">
              <a:xfrm>
                <a:off x="4944" y="2544"/>
                <a:ext cx="0" cy="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9" name="Line 16"/>
              <p:cNvSpPr>
                <a:spLocks noChangeShapeType="1"/>
              </p:cNvSpPr>
              <p:nvPr/>
            </p:nvSpPr>
            <p:spPr bwMode="auto">
              <a:xfrm>
                <a:off x="5376" y="2544"/>
                <a:ext cx="0" cy="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50" name="Rectangle 17"/>
              <p:cNvSpPr>
                <a:spLocks noChangeArrowheads="1"/>
              </p:cNvSpPr>
              <p:nvPr/>
            </p:nvSpPr>
            <p:spPr bwMode="auto">
              <a:xfrm>
                <a:off x="4464" y="2613"/>
                <a:ext cx="116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Times New Roman" panose="02020603050405020304" charset="0"/>
                    <a:ea typeface="仿宋_GB2312" panose="02010609030101010101" pitchFamily="49" charset="-122"/>
                  </a:defRPr>
                </a:lvl1pPr>
                <a:lvl2pPr marL="742950" indent="-285750">
                  <a:defRPr kumimoji="1" sz="1600">
                    <a:solidFill>
                      <a:schemeClr val="tx1"/>
                    </a:solidFill>
                    <a:latin typeface="Times New Roman" panose="02020603050405020304" charset="0"/>
                    <a:ea typeface="仿宋_GB2312" panose="02010609030101010101" pitchFamily="49" charset="-122"/>
                  </a:defRPr>
                </a:lvl2pPr>
                <a:lvl3pPr marL="1143000" indent="-228600">
                  <a:defRPr kumimoji="1" sz="1600">
                    <a:solidFill>
                      <a:schemeClr val="tx1"/>
                    </a:solidFill>
                    <a:latin typeface="Times New Roman" panose="02020603050405020304" charset="0"/>
                    <a:ea typeface="仿宋_GB2312" panose="02010609030101010101" pitchFamily="49" charset="-122"/>
                  </a:defRPr>
                </a:lvl3pPr>
                <a:lvl4pPr marL="1600200" indent="-228600">
                  <a:defRPr kumimoji="1" sz="1600">
                    <a:solidFill>
                      <a:schemeClr val="tx1"/>
                    </a:solidFill>
                    <a:latin typeface="Times New Roman" panose="02020603050405020304" charset="0"/>
                    <a:ea typeface="仿宋_GB2312" panose="02010609030101010101" pitchFamily="49" charset="-122"/>
                  </a:defRPr>
                </a:lvl4pPr>
                <a:lvl5pPr marL="2057400" indent="-228600">
                  <a:defRPr kumimoji="1" sz="1600">
                    <a:solidFill>
                      <a:schemeClr val="tx1"/>
                    </a:solidFill>
                    <a:latin typeface="Times New Roman" panose="02020603050405020304" charset="0"/>
                    <a:ea typeface="仿宋_GB2312" panose="02010609030101010101" pitchFamily="49" charset="-122"/>
                  </a:defRPr>
                </a:lvl5pPr>
                <a:lvl6pPr marL="25146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6pPr>
                <a:lvl7pPr marL="29718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7pPr>
                <a:lvl8pPr marL="34290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8pPr>
                <a:lvl9pPr marL="38862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9pPr>
              </a:lstStyle>
              <a:p>
                <a:pPr eaLnBrk="1" hangingPunct="1"/>
                <a:r>
                  <a:rPr lang="en-US" altLang="zh-CN" sz="2000">
                    <a:latin typeface="楷体_GB2312" pitchFamily="49" charset="-122"/>
                    <a:ea typeface="楷体_GB2312" pitchFamily="49" charset="-122"/>
                  </a:rPr>
                  <a:t>&lt;</a:t>
                </a:r>
                <a:r>
                  <a:rPr lang="zh-CN" altLang="en-US" sz="2000">
                    <a:latin typeface="楷体_GB2312" pitchFamily="49" charset="-122"/>
                    <a:ea typeface="楷体_GB2312" pitchFamily="49" charset="-122"/>
                  </a:rPr>
                  <a:t>项</a:t>
                </a:r>
                <a:r>
                  <a:rPr lang="en-US" altLang="zh-CN" sz="2000">
                    <a:latin typeface="楷体_GB2312" pitchFamily="49" charset="-122"/>
                    <a:ea typeface="楷体_GB2312" pitchFamily="49" charset="-122"/>
                  </a:rPr>
                  <a:t>&gt; * &lt;</a:t>
                </a:r>
                <a:r>
                  <a:rPr lang="zh-CN" altLang="en-US" sz="2000">
                    <a:latin typeface="楷体_GB2312" pitchFamily="49" charset="-122"/>
                    <a:ea typeface="楷体_GB2312" pitchFamily="49" charset="-122"/>
                  </a:rPr>
                  <a:t>因子</a:t>
                </a:r>
                <a:r>
                  <a:rPr lang="en-US" altLang="zh-CN" sz="2000">
                    <a:latin typeface="楷体_GB2312" pitchFamily="49" charset="-122"/>
                    <a:ea typeface="楷体_GB2312" pitchFamily="49" charset="-122"/>
                  </a:rPr>
                  <a:t>&gt;</a:t>
                </a:r>
                <a:endParaRPr lang="en-US" altLang="zh-CN" sz="2000">
                  <a:latin typeface="楷体_GB2312" pitchFamily="49" charset="-122"/>
                  <a:ea typeface="楷体_GB2312" pitchFamily="49" charset="-122"/>
                </a:endParaRPr>
              </a:p>
            </p:txBody>
          </p:sp>
        </p:grpSp>
        <p:sp>
          <p:nvSpPr>
            <p:cNvPr id="8" name="椭圆 7"/>
            <p:cNvSpPr>
              <a:spLocks noChangeArrowheads="1"/>
            </p:cNvSpPr>
            <p:nvPr/>
          </p:nvSpPr>
          <p:spPr bwMode="auto">
            <a:xfrm>
              <a:off x="9802" y="4122"/>
              <a:ext cx="5415" cy="4875"/>
            </a:xfrm>
            <a:prstGeom prst="ellipse">
              <a:avLst/>
            </a:prstGeom>
            <a:noFill/>
            <a:ln w="9525" algn="ctr">
              <a:solidFill>
                <a:schemeClr val="tx1"/>
              </a:solidFill>
              <a:prstDash val="dash"/>
              <a:round/>
            </a:ln>
            <a:extLst>
              <a:ext uri="{909E8E84-426E-40DD-AFC4-6F175D3DCCD1}">
                <a14:hiddenFill xmlns:a14="http://schemas.microsoft.com/office/drawing/2010/main">
                  <a:solidFill>
                    <a:srgbClr val="FFFFFF"/>
                  </a:solidFill>
                </a14:hiddenFill>
              </a:ext>
            </a:extLst>
          </p:spPr>
          <p:txBody>
            <a:bodyPr wrap="none" anchor="ctr"/>
            <a:lstStyle>
              <a:lvl1pPr>
                <a:defRPr kumimoji="1" sz="1600">
                  <a:solidFill>
                    <a:schemeClr val="tx1"/>
                  </a:solidFill>
                  <a:latin typeface="Times New Roman" panose="02020603050405020304" charset="0"/>
                  <a:ea typeface="仿宋_GB2312" panose="02010609030101010101" pitchFamily="49" charset="-122"/>
                </a:defRPr>
              </a:lvl1pPr>
              <a:lvl2pPr marL="742950" indent="-285750">
                <a:defRPr kumimoji="1" sz="1600">
                  <a:solidFill>
                    <a:schemeClr val="tx1"/>
                  </a:solidFill>
                  <a:latin typeface="Times New Roman" panose="02020603050405020304" charset="0"/>
                  <a:ea typeface="仿宋_GB2312" panose="02010609030101010101" pitchFamily="49" charset="-122"/>
                </a:defRPr>
              </a:lvl2pPr>
              <a:lvl3pPr marL="1143000" indent="-228600">
                <a:defRPr kumimoji="1" sz="1600">
                  <a:solidFill>
                    <a:schemeClr val="tx1"/>
                  </a:solidFill>
                  <a:latin typeface="Times New Roman" panose="02020603050405020304" charset="0"/>
                  <a:ea typeface="仿宋_GB2312" panose="02010609030101010101" pitchFamily="49" charset="-122"/>
                </a:defRPr>
              </a:lvl3pPr>
              <a:lvl4pPr marL="1600200" indent="-228600">
                <a:defRPr kumimoji="1" sz="1600">
                  <a:solidFill>
                    <a:schemeClr val="tx1"/>
                  </a:solidFill>
                  <a:latin typeface="Times New Roman" panose="02020603050405020304" charset="0"/>
                  <a:ea typeface="仿宋_GB2312" panose="02010609030101010101" pitchFamily="49" charset="-122"/>
                </a:defRPr>
              </a:lvl4pPr>
              <a:lvl5pPr marL="2057400" indent="-228600">
                <a:defRPr kumimoji="1" sz="1600">
                  <a:solidFill>
                    <a:schemeClr val="tx1"/>
                  </a:solidFill>
                  <a:latin typeface="Times New Roman" panose="02020603050405020304" charset="0"/>
                  <a:ea typeface="仿宋_GB2312" panose="02010609030101010101" pitchFamily="49" charset="-122"/>
                </a:defRPr>
              </a:lvl5pPr>
              <a:lvl6pPr marL="25146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6pPr>
              <a:lvl7pPr marL="29718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7pPr>
              <a:lvl8pPr marL="34290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8pPr>
              <a:lvl9pPr marL="38862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9pPr>
            </a:lstStyle>
            <a:p>
              <a:endParaRPr lang="zh-CN" altLang="en-US"/>
            </a:p>
          </p:txBody>
        </p:sp>
        <p:sp>
          <p:nvSpPr>
            <p:cNvPr id="22" name="椭圆 21"/>
            <p:cNvSpPr>
              <a:spLocks noChangeArrowheads="1"/>
            </p:cNvSpPr>
            <p:nvPr/>
          </p:nvSpPr>
          <p:spPr bwMode="auto">
            <a:xfrm>
              <a:off x="12020" y="5930"/>
              <a:ext cx="2992" cy="2615"/>
            </a:xfrm>
            <a:prstGeom prst="ellipse">
              <a:avLst/>
            </a:prstGeom>
            <a:noFill/>
            <a:ln w="9525" algn="ctr">
              <a:solidFill>
                <a:schemeClr val="tx1"/>
              </a:solidFill>
              <a:prstDash val="dash"/>
              <a:round/>
            </a:ln>
            <a:extLst>
              <a:ext uri="{909E8E84-426E-40DD-AFC4-6F175D3DCCD1}">
                <a14:hiddenFill xmlns:a14="http://schemas.microsoft.com/office/drawing/2010/main">
                  <a:solidFill>
                    <a:srgbClr val="FFFFFF"/>
                  </a:solidFill>
                </a14:hiddenFill>
              </a:ext>
            </a:extLst>
          </p:spPr>
          <p:txBody>
            <a:bodyPr wrap="none" anchor="ctr"/>
            <a:lstStyle>
              <a:lvl1pPr>
                <a:defRPr kumimoji="1" sz="1600">
                  <a:solidFill>
                    <a:schemeClr val="tx1"/>
                  </a:solidFill>
                  <a:latin typeface="Times New Roman" panose="02020603050405020304" charset="0"/>
                  <a:ea typeface="仿宋_GB2312" panose="02010609030101010101" pitchFamily="49" charset="-122"/>
                </a:defRPr>
              </a:lvl1pPr>
              <a:lvl2pPr marL="742950" indent="-285750">
                <a:defRPr kumimoji="1" sz="1600">
                  <a:solidFill>
                    <a:schemeClr val="tx1"/>
                  </a:solidFill>
                  <a:latin typeface="Times New Roman" panose="02020603050405020304" charset="0"/>
                  <a:ea typeface="仿宋_GB2312" panose="02010609030101010101" pitchFamily="49" charset="-122"/>
                </a:defRPr>
              </a:lvl2pPr>
              <a:lvl3pPr marL="1143000" indent="-228600">
                <a:defRPr kumimoji="1" sz="1600">
                  <a:solidFill>
                    <a:schemeClr val="tx1"/>
                  </a:solidFill>
                  <a:latin typeface="Times New Roman" panose="02020603050405020304" charset="0"/>
                  <a:ea typeface="仿宋_GB2312" panose="02010609030101010101" pitchFamily="49" charset="-122"/>
                </a:defRPr>
              </a:lvl3pPr>
              <a:lvl4pPr marL="1600200" indent="-228600">
                <a:defRPr kumimoji="1" sz="1600">
                  <a:solidFill>
                    <a:schemeClr val="tx1"/>
                  </a:solidFill>
                  <a:latin typeface="Times New Roman" panose="02020603050405020304" charset="0"/>
                  <a:ea typeface="仿宋_GB2312" panose="02010609030101010101" pitchFamily="49" charset="-122"/>
                </a:defRPr>
              </a:lvl4pPr>
              <a:lvl5pPr marL="2057400" indent="-228600">
                <a:defRPr kumimoji="1" sz="1600">
                  <a:solidFill>
                    <a:schemeClr val="tx1"/>
                  </a:solidFill>
                  <a:latin typeface="Times New Roman" panose="02020603050405020304" charset="0"/>
                  <a:ea typeface="仿宋_GB2312" panose="02010609030101010101" pitchFamily="49" charset="-122"/>
                </a:defRPr>
              </a:lvl5pPr>
              <a:lvl6pPr marL="25146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6pPr>
              <a:lvl7pPr marL="29718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7pPr>
              <a:lvl8pPr marL="34290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8pPr>
              <a:lvl9pPr marL="3886200" indent="-228600" eaLnBrk="0" fontAlgn="base" hangingPunct="0">
                <a:spcBef>
                  <a:spcPct val="0"/>
                </a:spcBef>
                <a:spcAft>
                  <a:spcPct val="0"/>
                </a:spcAft>
                <a:defRPr kumimoji="1" sz="1600">
                  <a:solidFill>
                    <a:schemeClr val="tx1"/>
                  </a:solidFill>
                  <a:latin typeface="Times New Roman" panose="02020603050405020304" charset="0"/>
                  <a:ea typeface="仿宋_GB2312" panose="02010609030101010101" pitchFamily="49" charset="-122"/>
                </a:defRPr>
              </a:lvl9p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Effect transition="in" filter="wipe(left)">
                                      <p:cBhvr>
                                        <p:cTn id="7" dur="500"/>
                                        <p:tgtEl>
                                          <p:spTgt spid="655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5539">
                                            <p:txEl>
                                              <p:pRg st="1" end="1"/>
                                            </p:txEl>
                                          </p:spTgt>
                                        </p:tgtEl>
                                        <p:attrNameLst>
                                          <p:attrName>style.visibility</p:attrName>
                                        </p:attrNameLst>
                                      </p:cBhvr>
                                      <p:to>
                                        <p:strVal val="visible"/>
                                      </p:to>
                                    </p:set>
                                    <p:animEffect transition="in" filter="wipe(left)">
                                      <p:cBhvr>
                                        <p:cTn id="12" dur="500"/>
                                        <p:tgtEl>
                                          <p:spTgt spid="655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5554">
                                            <p:txEl>
                                              <p:pRg st="0" end="0"/>
                                            </p:txEl>
                                          </p:spTgt>
                                        </p:tgtEl>
                                        <p:attrNameLst>
                                          <p:attrName>style.visibility</p:attrName>
                                        </p:attrNameLst>
                                      </p:cBhvr>
                                      <p:to>
                                        <p:strVal val="visible"/>
                                      </p:to>
                                    </p:set>
                                    <p:animEffect transition="in" filter="wipe(left)">
                                      <p:cBhvr>
                                        <p:cTn id="17" dur="500"/>
                                        <p:tgtEl>
                                          <p:spTgt spid="65554">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65554">
                                            <p:txEl>
                                              <p:pRg st="1" end="1"/>
                                            </p:txEl>
                                          </p:spTgt>
                                        </p:tgtEl>
                                        <p:attrNameLst>
                                          <p:attrName>style.visibility</p:attrName>
                                        </p:attrNameLst>
                                      </p:cBhvr>
                                      <p:to>
                                        <p:strVal val="visible"/>
                                      </p:to>
                                    </p:set>
                                    <p:animEffect transition="in" filter="wipe(left)">
                                      <p:cBhvr>
                                        <p:cTn id="20" dur="500"/>
                                        <p:tgtEl>
                                          <p:spTgt spid="65554">
                                            <p:txEl>
                                              <p:pRg st="1" end="1"/>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5554">
                                            <p:txEl>
                                              <p:pRg st="2" end="2"/>
                                            </p:txEl>
                                          </p:spTgt>
                                        </p:tgtEl>
                                        <p:attrNameLst>
                                          <p:attrName>style.visibility</p:attrName>
                                        </p:attrNameLst>
                                      </p:cBhvr>
                                      <p:to>
                                        <p:strVal val="visible"/>
                                      </p:to>
                                    </p:set>
                                    <p:animEffect transition="in" filter="wipe(left)">
                                      <p:cBhvr>
                                        <p:cTn id="23" dur="500"/>
                                        <p:tgtEl>
                                          <p:spTgt spid="65554">
                                            <p:txEl>
                                              <p:pRg st="2" end="2"/>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5554">
                                            <p:txEl>
                                              <p:pRg st="3" end="3"/>
                                            </p:txEl>
                                          </p:spTgt>
                                        </p:tgtEl>
                                        <p:attrNameLst>
                                          <p:attrName>style.visibility</p:attrName>
                                        </p:attrNameLst>
                                      </p:cBhvr>
                                      <p:to>
                                        <p:strVal val="visible"/>
                                      </p:to>
                                    </p:set>
                                    <p:animEffect transition="in" filter="wipe(left)">
                                      <p:cBhvr>
                                        <p:cTn id="26" dur="500"/>
                                        <p:tgtEl>
                                          <p:spTgt spid="65554">
                                            <p:txEl>
                                              <p:pRg st="3" end="3"/>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5554">
                                            <p:txEl>
                                              <p:pRg st="4" end="4"/>
                                            </p:txEl>
                                          </p:spTgt>
                                        </p:tgtEl>
                                        <p:attrNameLst>
                                          <p:attrName>style.visibility</p:attrName>
                                        </p:attrNameLst>
                                      </p:cBhvr>
                                      <p:to>
                                        <p:strVal val="visible"/>
                                      </p:to>
                                    </p:set>
                                    <p:animEffect transition="in" filter="wipe(left)">
                                      <p:cBhvr>
                                        <p:cTn id="29" dur="500"/>
                                        <p:tgtEl>
                                          <p:spTgt spid="65554">
                                            <p:txEl>
                                              <p:pRg st="4" end="4"/>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65554">
                                            <p:txEl>
                                              <p:pRg st="5" end="5"/>
                                            </p:txEl>
                                          </p:spTgt>
                                        </p:tgtEl>
                                        <p:attrNameLst>
                                          <p:attrName>style.visibility</p:attrName>
                                        </p:attrNameLst>
                                      </p:cBhvr>
                                      <p:to>
                                        <p:strVal val="visible"/>
                                      </p:to>
                                    </p:set>
                                    <p:animEffect transition="in" filter="wipe(left)">
                                      <p:cBhvr>
                                        <p:cTn id="32" dur="500"/>
                                        <p:tgtEl>
                                          <p:spTgt spid="6555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utoUpdateAnimBg="0" uiExpand="1" build="p"/>
      <p:bldP spid="65554" grpId="0" autoUpdateAnimBg="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335280" y="486410"/>
            <a:ext cx="278765" cy="541655"/>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624681" y="527061"/>
            <a:ext cx="4450080" cy="460375"/>
          </a:xfrm>
          <a:prstGeom prst="rect">
            <a:avLst/>
          </a:prstGeom>
          <a:noFill/>
        </p:spPr>
        <p:txBody>
          <a:bodyPr wrap="none" rtlCol="0">
            <a:spAutoFit/>
          </a:bodyPr>
          <a:lstStyle/>
          <a:p>
            <a:pPr algn="l"/>
            <a:r>
              <a:rPr lang="zh-CN" altLang="en-US" sz="2400" b="1" dirty="0">
                <a:solidFill>
                  <a:srgbClr val="7188A8"/>
                </a:solidFill>
                <a:cs typeface="+mn-ea"/>
                <a:sym typeface="+mn-lt"/>
              </a:rPr>
              <a:t>知识点复习</a:t>
            </a:r>
            <a:r>
              <a:rPr lang="en-US" altLang="zh-CN" sz="2400" b="1" dirty="0">
                <a:solidFill>
                  <a:srgbClr val="7188A8"/>
                </a:solidFill>
                <a:cs typeface="+mn-ea"/>
                <a:sym typeface="+mn-lt"/>
              </a:rPr>
              <a:t>——</a:t>
            </a:r>
            <a:r>
              <a:rPr lang="zh-CN" altLang="en-US" sz="2400" b="1" dirty="0">
                <a:solidFill>
                  <a:srgbClr val="7188A8"/>
                </a:solidFill>
                <a:cs typeface="+mn-ea"/>
                <a:sym typeface="+mn-lt"/>
              </a:rPr>
              <a:t>消除文法</a:t>
            </a:r>
            <a:r>
              <a:rPr lang="zh-CN" altLang="en-US" sz="2400" b="1" dirty="0">
                <a:solidFill>
                  <a:srgbClr val="7188A8"/>
                </a:solidFill>
                <a:cs typeface="+mn-ea"/>
                <a:sym typeface="+mn-lt"/>
              </a:rPr>
              <a:t>左递归</a:t>
            </a:r>
            <a:endParaRPr lang="zh-CN" altLang="en-US" sz="2400" b="1" dirty="0">
              <a:solidFill>
                <a:srgbClr val="7188A8"/>
              </a:solidFill>
              <a:cs typeface="+mn-ea"/>
              <a:sym typeface="+mn-lt"/>
            </a:endParaRPr>
          </a:p>
        </p:txBody>
      </p:sp>
      <p:sp>
        <p:nvSpPr>
          <p:cNvPr id="2" name="文本框 1"/>
          <p:cNvSpPr txBox="1"/>
          <p:nvPr/>
        </p:nvSpPr>
        <p:spPr>
          <a:xfrm>
            <a:off x="1277620" y="1055370"/>
            <a:ext cx="6795770" cy="1476375"/>
          </a:xfrm>
          <a:prstGeom prst="rect">
            <a:avLst/>
          </a:prstGeom>
          <a:noFill/>
        </p:spPr>
        <p:txBody>
          <a:bodyPr wrap="square" rtlCol="0" anchor="t">
            <a:spAutoFit/>
          </a:bodyPr>
          <a:p>
            <a:pPr indent="0" fontAlgn="auto">
              <a:lnSpc>
                <a:spcPct val="150000"/>
              </a:lnSpc>
            </a:pPr>
            <a:r>
              <a:rPr lang="zh-CN" altLang="en-US" sz="2000">
                <a:latin typeface="华文中宋" panose="02010600040101010101" charset="-122"/>
                <a:ea typeface="华文中宋" panose="02010600040101010101" charset="-122"/>
                <a:cs typeface="华文中宋" panose="02010600040101010101" charset="-122"/>
              </a:rPr>
              <a:t>方法一：使用扩充的BNF表示来改写文法</a:t>
            </a:r>
            <a:endParaRPr lang="zh-CN" altLang="en-US"/>
          </a:p>
          <a:p>
            <a:pPr indent="0" fontAlgn="auto">
              <a:lnSpc>
                <a:spcPct val="150000"/>
              </a:lnSpc>
            </a:pPr>
            <a:r>
              <a:rPr lang="zh-CN" altLang="en-US" sz="2000">
                <a:latin typeface="Times New Roman" panose="02020603050405020304" charset="0"/>
                <a:cs typeface="Times New Roman" panose="02020603050405020304" charset="0"/>
              </a:rPr>
              <a:t>T</a:t>
            </a:r>
            <a:r>
              <a:rPr lang="en-US" altLang="zh-CN" sz="2000">
                <a:latin typeface="Times New Roman" panose="02020603050405020304" charset="0"/>
                <a:cs typeface="Times New Roman" panose="02020603050405020304" charset="0"/>
              </a:rPr>
              <a:t> </a:t>
            </a:r>
            <a:r>
              <a:rPr lang="zh-CN" altLang="en-US" sz="2000">
                <a:latin typeface="Times New Roman" panose="02020603050405020304" charset="0"/>
                <a:cs typeface="Times New Roman" panose="02020603050405020304" charset="0"/>
              </a:rPr>
              <a:t>∷= T * F | T / F | F </a:t>
            </a:r>
            <a:r>
              <a:rPr lang="en-US" altLang="zh-CN" sz="2000">
                <a:latin typeface="Times New Roman" panose="02020603050405020304" charset="0"/>
                <a:cs typeface="Times New Roman" panose="02020603050405020304" charset="0"/>
              </a:rPr>
              <a:t>        →        </a:t>
            </a:r>
            <a:r>
              <a:rPr lang="zh-CN" altLang="en-US" sz="2000">
                <a:latin typeface="Times New Roman" panose="02020603050405020304" charset="0"/>
                <a:cs typeface="Times New Roman" panose="02020603050405020304" charset="0"/>
              </a:rPr>
              <a:t> T</a:t>
            </a:r>
            <a:r>
              <a:rPr lang="en-US" altLang="zh-CN" sz="2000">
                <a:latin typeface="Times New Roman" panose="02020603050405020304" charset="0"/>
                <a:cs typeface="Times New Roman" panose="02020603050405020304" charset="0"/>
              </a:rPr>
              <a:t> </a:t>
            </a:r>
            <a:r>
              <a:rPr lang="zh-CN" altLang="en-US" sz="2000">
                <a:latin typeface="Times New Roman" panose="02020603050405020304" charset="0"/>
                <a:cs typeface="Times New Roman" panose="02020603050405020304" charset="0"/>
              </a:rPr>
              <a:t>∷= F { * F | / F }</a:t>
            </a:r>
            <a:endParaRPr lang="zh-CN" altLang="en-US" sz="2000">
              <a:latin typeface="Times New Roman" panose="02020603050405020304" charset="0"/>
              <a:cs typeface="Times New Roman" panose="02020603050405020304" charset="0"/>
            </a:endParaRPr>
          </a:p>
          <a:p>
            <a:pPr indent="0" fontAlgn="auto">
              <a:lnSpc>
                <a:spcPct val="150000"/>
              </a:lnSpc>
            </a:pPr>
            <a:r>
              <a:rPr lang="zh-CN" altLang="en-US" sz="2000">
                <a:latin typeface="Times New Roman" panose="02020603050405020304" charset="0"/>
                <a:cs typeface="Times New Roman" panose="02020603050405020304" charset="0"/>
              </a:rPr>
              <a:t>U</a:t>
            </a:r>
            <a:r>
              <a:rPr lang="en-US" altLang="zh-CN" sz="2000">
                <a:latin typeface="Times New Roman" panose="02020603050405020304" charset="0"/>
                <a:cs typeface="Times New Roman" panose="02020603050405020304" charset="0"/>
              </a:rPr>
              <a:t> </a:t>
            </a:r>
            <a:r>
              <a:rPr lang="zh-CN" altLang="en-US" sz="2000">
                <a:latin typeface="Times New Roman" panose="02020603050405020304" charset="0"/>
                <a:cs typeface="Times New Roman" panose="02020603050405020304" charset="0"/>
              </a:rPr>
              <a:t>∷= x | y |…| z | U v</a:t>
            </a:r>
            <a:r>
              <a:rPr lang="en-US" altLang="zh-CN" sz="2000">
                <a:latin typeface="Times New Roman" panose="02020603050405020304" charset="0"/>
                <a:cs typeface="Times New Roman" panose="02020603050405020304" charset="0"/>
                <a:sym typeface="+mn-ea"/>
              </a:rPr>
              <a:t>        →         U ∷= ( x | y |…| z ) { v }  </a:t>
            </a:r>
            <a:r>
              <a:rPr lang="en-US" altLang="zh-CN">
                <a:latin typeface="Times New Roman" panose="02020603050405020304" charset="0"/>
                <a:cs typeface="Times New Roman" panose="02020603050405020304" charset="0"/>
                <a:sym typeface="+mn-ea"/>
              </a:rPr>
              <a:t> </a:t>
            </a:r>
            <a:r>
              <a:rPr lang="zh-CN" altLang="en-US">
                <a:latin typeface="Times New Roman" panose="02020603050405020304" charset="0"/>
                <a:cs typeface="Times New Roman" panose="02020603050405020304" charset="0"/>
                <a:sym typeface="+mn-ea"/>
              </a:rPr>
              <a:t> </a:t>
            </a:r>
            <a:endParaRPr lang="zh-CN" altLang="en-US">
              <a:latin typeface="Times New Roman" panose="02020603050405020304" charset="0"/>
              <a:cs typeface="Times New Roman" panose="02020603050405020304" charset="0"/>
            </a:endParaRPr>
          </a:p>
        </p:txBody>
      </p:sp>
      <p:sp>
        <p:nvSpPr>
          <p:cNvPr id="5" name="文本框 4"/>
          <p:cNvSpPr txBox="1"/>
          <p:nvPr/>
        </p:nvSpPr>
        <p:spPr>
          <a:xfrm>
            <a:off x="1277620" y="2583815"/>
            <a:ext cx="6795770" cy="1476375"/>
          </a:xfrm>
          <a:prstGeom prst="rect">
            <a:avLst/>
          </a:prstGeom>
          <a:noFill/>
        </p:spPr>
        <p:txBody>
          <a:bodyPr wrap="square" rtlCol="0" anchor="t">
            <a:spAutoFit/>
          </a:bodyPr>
          <a:p>
            <a:pPr fontAlgn="auto">
              <a:lnSpc>
                <a:spcPct val="150000"/>
              </a:lnSpc>
            </a:pPr>
            <a:r>
              <a:rPr lang="zh-CN" altLang="en-US" sz="2000">
                <a:latin typeface="华文中宋" panose="02010600040101010101" charset="-122"/>
                <a:ea typeface="华文中宋" panose="02010600040101010101" charset="-122"/>
                <a:cs typeface="华文中宋" panose="02010600040101010101" charset="-122"/>
              </a:rPr>
              <a:t>方法二：将左递归文法改为</a:t>
            </a:r>
            <a:r>
              <a:rPr lang="zh-CN" altLang="en-US" sz="2000">
                <a:latin typeface="华文中宋" panose="02010600040101010101" charset="-122"/>
                <a:ea typeface="华文中宋" panose="02010600040101010101" charset="-122"/>
                <a:cs typeface="华文中宋" panose="02010600040101010101" charset="-122"/>
              </a:rPr>
              <a:t>右递归</a:t>
            </a:r>
            <a:endParaRPr lang="zh-CN" altLang="en-US"/>
          </a:p>
          <a:p>
            <a:pPr fontAlgn="auto">
              <a:lnSpc>
                <a:spcPct val="150000"/>
              </a:lnSpc>
            </a:pPr>
            <a:r>
              <a:rPr sz="2000">
                <a:latin typeface="Times New Roman" panose="02020603050405020304" charset="0"/>
                <a:cs typeface="Times New Roman" panose="02020603050405020304" charset="0"/>
              </a:rPr>
              <a:t>P</a:t>
            </a:r>
            <a:r>
              <a:rPr lang="en-US" sz="2000">
                <a:latin typeface="Times New Roman" panose="02020603050405020304" charset="0"/>
                <a:cs typeface="Times New Roman" panose="02020603050405020304" charset="0"/>
              </a:rPr>
              <a:t> </a:t>
            </a:r>
            <a:r>
              <a:rPr sz="2000">
                <a:latin typeface="Times New Roman" panose="02020603050405020304" charset="0"/>
                <a:cs typeface="Times New Roman" panose="02020603050405020304" charset="0"/>
              </a:rPr>
              <a:t>∷= P </a:t>
            </a:r>
            <a:r>
              <a:rPr lang="el-GR" sz="2000">
                <a:latin typeface="Times New Roman" panose="02020603050405020304" charset="0"/>
                <a:cs typeface="Times New Roman" panose="02020603050405020304" charset="0"/>
              </a:rPr>
              <a:t>α</a:t>
            </a:r>
            <a:r>
              <a:rPr sz="2000">
                <a:latin typeface="Times New Roman" panose="02020603050405020304" charset="0"/>
                <a:cs typeface="Times New Roman" panose="02020603050405020304" charset="0"/>
              </a:rPr>
              <a:t> | </a:t>
            </a:r>
            <a:r>
              <a:rPr lang="el-GR" sz="2000">
                <a:latin typeface="Times New Roman" panose="02020603050405020304" charset="0"/>
                <a:cs typeface="Times New Roman" panose="02020603050405020304" charset="0"/>
              </a:rPr>
              <a:t>β</a:t>
            </a:r>
            <a:r>
              <a:rPr sz="2000">
                <a:latin typeface="Times New Roman" panose="02020603050405020304" charset="0"/>
                <a:cs typeface="Times New Roman" panose="02020603050405020304" charset="0"/>
              </a:rPr>
              <a:t></a:t>
            </a:r>
            <a:r>
              <a:rPr lang="en-US" altLang="zh-CN" sz="2000">
                <a:latin typeface="Times New Roman" panose="02020603050405020304" charset="0"/>
                <a:cs typeface="Times New Roman" panose="02020603050405020304" charset="0"/>
              </a:rPr>
              <a:t>        →        </a:t>
            </a:r>
            <a:r>
              <a:rPr lang="zh-CN" altLang="en-US" sz="2000">
                <a:latin typeface="Times New Roman" panose="02020603050405020304" charset="0"/>
                <a:cs typeface="Times New Roman" panose="02020603050405020304" charset="0"/>
              </a:rPr>
              <a:t> </a:t>
            </a:r>
            <a:r>
              <a:rPr lang="en-US" altLang="zh-CN" sz="2000">
                <a:latin typeface="Times New Roman" panose="02020603050405020304" charset="0"/>
                <a:cs typeface="Times New Roman" panose="02020603050405020304" charset="0"/>
              </a:rPr>
              <a:t>P  </a:t>
            </a:r>
            <a:r>
              <a:rPr lang="zh-CN" altLang="en-US" sz="2000">
                <a:latin typeface="Times New Roman" panose="02020603050405020304" charset="0"/>
                <a:cs typeface="Times New Roman" panose="02020603050405020304" charset="0"/>
              </a:rPr>
              <a:t>∷= </a:t>
            </a:r>
            <a:r>
              <a:rPr lang="en-US" altLang="zh-CN" sz="2000">
                <a:latin typeface="Times New Roman" panose="02020603050405020304" charset="0"/>
                <a:cs typeface="Times New Roman" panose="02020603050405020304" charset="0"/>
              </a:rPr>
              <a:t> </a:t>
            </a:r>
            <a:r>
              <a:rPr lang="el-GR" altLang="zh-CN" sz="2000">
                <a:latin typeface="Times New Roman" panose="02020603050405020304" charset="0"/>
                <a:cs typeface="Times New Roman" panose="02020603050405020304" charset="0"/>
              </a:rPr>
              <a:t>β </a:t>
            </a:r>
            <a:r>
              <a:rPr lang="en-US" altLang="zh-CN" sz="2000">
                <a:latin typeface="Times New Roman" panose="02020603050405020304" charset="0"/>
                <a:cs typeface="Times New Roman" panose="02020603050405020304" charset="0"/>
              </a:rPr>
              <a:t>P’</a:t>
            </a:r>
            <a:endParaRPr lang="en-US" altLang="zh-CN" sz="2000">
              <a:latin typeface="Times New Roman" panose="02020603050405020304" charset="0"/>
              <a:cs typeface="Times New Roman" panose="02020603050405020304" charset="0"/>
            </a:endParaRPr>
          </a:p>
          <a:p>
            <a:pPr marL="2286000" lvl="5" indent="457200" fontAlgn="auto">
              <a:lnSpc>
                <a:spcPct val="150000"/>
              </a:lnSpc>
            </a:pPr>
            <a:r>
              <a:rPr lang="en-US" altLang="zh-CN" sz="2000">
                <a:latin typeface="Times New Roman" panose="02020603050405020304" charset="0"/>
                <a:cs typeface="Times New Roman" panose="02020603050405020304" charset="0"/>
              </a:rPr>
              <a:t>  P’</a:t>
            </a:r>
            <a:r>
              <a:rPr lang="en-US" altLang="zh-CN" sz="2000">
                <a:latin typeface="Times New Roman" panose="02020603050405020304" charset="0"/>
                <a:cs typeface="Times New Roman" panose="02020603050405020304" charset="0"/>
                <a:sym typeface="+mn-ea"/>
              </a:rPr>
              <a:t>  </a:t>
            </a:r>
            <a:r>
              <a:rPr lang="zh-CN" altLang="en-US" sz="2000">
                <a:latin typeface="Times New Roman" panose="02020603050405020304" charset="0"/>
                <a:cs typeface="Times New Roman" panose="02020603050405020304" charset="0"/>
                <a:sym typeface="+mn-ea"/>
              </a:rPr>
              <a:t>∷= </a:t>
            </a:r>
            <a:r>
              <a:rPr lang="en-US" altLang="zh-CN" sz="2000">
                <a:latin typeface="Times New Roman" panose="02020603050405020304" charset="0"/>
                <a:cs typeface="Times New Roman" panose="02020603050405020304" charset="0"/>
                <a:sym typeface="+mn-ea"/>
              </a:rPr>
              <a:t> </a:t>
            </a:r>
            <a:r>
              <a:rPr lang="el-GR" sz="2000">
                <a:latin typeface="Times New Roman" panose="02020603050405020304" charset="0"/>
                <a:cs typeface="Times New Roman" panose="02020603050405020304" charset="0"/>
                <a:sym typeface="+mn-ea"/>
              </a:rPr>
              <a:t>α</a:t>
            </a:r>
            <a:r>
              <a:rPr sz="2000">
                <a:latin typeface="Times New Roman" panose="02020603050405020304" charset="0"/>
                <a:cs typeface="Times New Roman" panose="02020603050405020304" charset="0"/>
                <a:sym typeface="+mn-ea"/>
              </a:rPr>
              <a:t> </a:t>
            </a:r>
            <a:r>
              <a:rPr lang="en-US" sz="2000">
                <a:latin typeface="Times New Roman" panose="02020603050405020304" charset="0"/>
                <a:cs typeface="Times New Roman" panose="02020603050405020304" charset="0"/>
                <a:sym typeface="+mn-ea"/>
              </a:rPr>
              <a:t>P’ | </a:t>
            </a:r>
            <a:r>
              <a:rPr lang="el-GR" sz="2000">
                <a:latin typeface="Times New Roman" panose="02020603050405020304" charset="0"/>
                <a:cs typeface="Times New Roman" panose="02020603050405020304" charset="0"/>
                <a:sym typeface="+mn-ea"/>
              </a:rPr>
              <a:t>ε</a:t>
            </a:r>
            <a:r>
              <a:rPr lang="en-US" altLang="zh-CN">
                <a:latin typeface="Times New Roman" panose="02020603050405020304" charset="0"/>
                <a:cs typeface="Times New Roman" panose="02020603050405020304" charset="0"/>
                <a:sym typeface="+mn-ea"/>
              </a:rPr>
              <a:t> </a:t>
            </a:r>
            <a:r>
              <a:rPr lang="zh-CN" altLang="en-US">
                <a:latin typeface="Times New Roman" panose="02020603050405020304" charset="0"/>
                <a:cs typeface="Times New Roman" panose="02020603050405020304" charset="0"/>
                <a:sym typeface="+mn-ea"/>
              </a:rPr>
              <a:t> </a:t>
            </a:r>
            <a:endParaRPr lang="zh-CN" altLang="en-US">
              <a:latin typeface="Times New Roman" panose="02020603050405020304" charset="0"/>
              <a:cs typeface="Times New Roman" panose="02020603050405020304" charset="0"/>
            </a:endParaRPr>
          </a:p>
        </p:txBody>
      </p:sp>
      <p:sp>
        <p:nvSpPr>
          <p:cNvPr id="6" name="文本框 5"/>
          <p:cNvSpPr txBox="1"/>
          <p:nvPr/>
        </p:nvSpPr>
        <p:spPr>
          <a:xfrm>
            <a:off x="1277620" y="4112260"/>
            <a:ext cx="9326880" cy="2399665"/>
          </a:xfrm>
          <a:prstGeom prst="rect">
            <a:avLst/>
          </a:prstGeom>
          <a:noFill/>
        </p:spPr>
        <p:txBody>
          <a:bodyPr wrap="square" rtlCol="0" anchor="t">
            <a:spAutoFit/>
          </a:bodyPr>
          <a:p>
            <a:pPr fontAlgn="auto">
              <a:lnSpc>
                <a:spcPct val="150000"/>
              </a:lnSpc>
            </a:pPr>
            <a:r>
              <a:rPr lang="zh-CN" altLang="en-US" sz="2000">
                <a:solidFill>
                  <a:srgbClr val="FF0000"/>
                </a:solidFill>
                <a:latin typeface="Times New Roman" panose="02020603050405020304" charset="0"/>
                <a:ea typeface="华文中宋" panose="02010600040101010101" charset="-122"/>
                <a:cs typeface="Times New Roman" panose="02020603050405020304" charset="0"/>
              </a:rPr>
              <a:t>问题</a:t>
            </a:r>
            <a:r>
              <a:rPr lang="en-US" altLang="zh-CN" sz="2000">
                <a:solidFill>
                  <a:srgbClr val="FF0000"/>
                </a:solidFill>
                <a:latin typeface="Times New Roman" panose="02020603050405020304" charset="0"/>
                <a:ea typeface="华文中宋" panose="02010600040101010101" charset="-122"/>
                <a:cs typeface="Times New Roman" panose="02020603050405020304" charset="0"/>
              </a:rPr>
              <a:t>1</a:t>
            </a:r>
            <a:r>
              <a:rPr lang="zh-CN" altLang="en-US" sz="2000">
                <a:latin typeface="Times New Roman" panose="02020603050405020304" charset="0"/>
                <a:ea typeface="华文中宋" panose="02010600040101010101" charset="-122"/>
                <a:cs typeface="Times New Roman" panose="02020603050405020304" charset="0"/>
              </a:rPr>
              <a:t>：两种方法混用，导致</a:t>
            </a:r>
            <a:r>
              <a:rPr lang="en-US" altLang="zh-CN" sz="2000">
                <a:latin typeface="Times New Roman" panose="02020603050405020304" charset="0"/>
                <a:ea typeface="华文中宋" panose="02010600040101010101" charset="-122"/>
                <a:cs typeface="Times New Roman" panose="02020603050405020304" charset="0"/>
              </a:rPr>
              <a:t> </a:t>
            </a:r>
            <a:r>
              <a:rPr lang="el-GR" sz="2000">
                <a:latin typeface="Times New Roman" panose="02020603050405020304" charset="0"/>
                <a:cs typeface="Times New Roman" panose="02020603050405020304" charset="0"/>
                <a:sym typeface="+mn-ea"/>
              </a:rPr>
              <a:t>ε</a:t>
            </a:r>
            <a:r>
              <a:rPr lang="en-US" altLang="el-GR" sz="2000">
                <a:latin typeface="Times New Roman" panose="02020603050405020304" charset="0"/>
                <a:cs typeface="Times New Roman" panose="02020603050405020304" charset="0"/>
                <a:sym typeface="+mn-ea"/>
              </a:rPr>
              <a:t> </a:t>
            </a:r>
            <a:r>
              <a:rPr lang="zh-CN" altLang="en-US" sz="2000">
                <a:latin typeface="Times New Roman" panose="02020603050405020304" charset="0"/>
                <a:ea typeface="华文中宋" panose="02010600040101010101" charset="-122"/>
                <a:cs typeface="Times New Roman" panose="02020603050405020304" charset="0"/>
              </a:rPr>
              <a:t>乱加。</a:t>
            </a:r>
            <a:endParaRPr lang="zh-CN" altLang="en-US" sz="2000">
              <a:latin typeface="Times New Roman" panose="02020603050405020304" charset="0"/>
              <a:ea typeface="华文中宋" panose="02010600040101010101" charset="-122"/>
              <a:cs typeface="Times New Roman" panose="02020603050405020304" charset="0"/>
            </a:endParaRPr>
          </a:p>
          <a:p>
            <a:pPr fontAlgn="auto">
              <a:lnSpc>
                <a:spcPct val="150000"/>
              </a:lnSpc>
            </a:pPr>
            <a:r>
              <a:rPr lang="en-US" altLang="zh-CN" sz="2000">
                <a:latin typeface="Times New Roman" panose="02020603050405020304" charset="0"/>
                <a:cs typeface="Times New Roman" panose="02020603050405020304" charset="0"/>
                <a:sym typeface="+mn-ea"/>
              </a:rPr>
              <a:t>F ∷=  F * | P	</a:t>
            </a:r>
            <a:r>
              <a:rPr lang="en-US" altLang="zh-CN" sz="2000">
                <a:latin typeface="Times New Roman" panose="02020603050405020304" charset="0"/>
                <a:cs typeface="Times New Roman" panose="02020603050405020304" charset="0"/>
                <a:sym typeface="+mn-ea"/>
              </a:rPr>
              <a:t>→ 	F :: = P{*}   </a:t>
            </a:r>
            <a:r>
              <a:rPr lang="zh-CN" altLang="en-US" sz="2000">
                <a:latin typeface="Times New Roman" panose="02020603050405020304" charset="0"/>
                <a:ea typeface="华文中宋" panose="02010600040101010101" charset="-122"/>
                <a:cs typeface="Times New Roman" panose="02020603050405020304" charset="0"/>
                <a:sym typeface="+mn-ea"/>
              </a:rPr>
              <a:t>或者</a:t>
            </a:r>
            <a:r>
              <a:rPr lang="en-US" altLang="zh-CN" sz="2000">
                <a:latin typeface="Times New Roman" panose="02020603050405020304" charset="0"/>
                <a:cs typeface="Times New Roman" panose="02020603050405020304" charset="0"/>
                <a:sym typeface="+mn-ea"/>
              </a:rPr>
              <a:t>  F ::= P F’    F’ → * F’ | </a:t>
            </a:r>
            <a:r>
              <a:rPr lang="el-GR" altLang="zh-CN" sz="2000">
                <a:latin typeface="Times New Roman" panose="02020603050405020304" charset="0"/>
                <a:cs typeface="Times New Roman" panose="02020603050405020304" charset="0"/>
                <a:sym typeface="+mn-ea"/>
              </a:rPr>
              <a:t>ε</a:t>
            </a:r>
            <a:endParaRPr lang="el-GR" altLang="zh-CN" sz="2000">
              <a:latin typeface="Times New Roman" panose="02020603050405020304" charset="0"/>
              <a:cs typeface="Times New Roman" panose="02020603050405020304" charset="0"/>
              <a:sym typeface="+mn-ea"/>
            </a:endParaRPr>
          </a:p>
          <a:p>
            <a:pPr fontAlgn="auto">
              <a:lnSpc>
                <a:spcPct val="150000"/>
              </a:lnSpc>
            </a:pPr>
            <a:endParaRPr lang="el-GR" altLang="zh-CN" sz="2000">
              <a:latin typeface="Times New Roman" panose="02020603050405020304" charset="0"/>
              <a:cs typeface="Times New Roman" panose="02020603050405020304" charset="0"/>
              <a:sym typeface="+mn-ea"/>
            </a:endParaRPr>
          </a:p>
          <a:p>
            <a:pPr fontAlgn="auto">
              <a:lnSpc>
                <a:spcPct val="150000"/>
              </a:lnSpc>
            </a:pPr>
            <a:r>
              <a:rPr lang="zh-CN" altLang="en-US" sz="2000">
                <a:solidFill>
                  <a:srgbClr val="FF0000"/>
                </a:solidFill>
                <a:latin typeface="Times New Roman" panose="02020603050405020304" charset="0"/>
                <a:ea typeface="华文中宋" panose="02010600040101010101" charset="-122"/>
                <a:cs typeface="Times New Roman" panose="02020603050405020304" charset="0"/>
                <a:sym typeface="+mn-ea"/>
              </a:rPr>
              <a:t>问题</a:t>
            </a:r>
            <a:r>
              <a:rPr lang="en-US" altLang="zh-CN" sz="2000">
                <a:solidFill>
                  <a:srgbClr val="FF0000"/>
                </a:solidFill>
                <a:latin typeface="Times New Roman" panose="02020603050405020304" charset="0"/>
                <a:ea typeface="华文中宋" panose="02010600040101010101" charset="-122"/>
                <a:cs typeface="Times New Roman" panose="02020603050405020304" charset="0"/>
                <a:sym typeface="+mn-ea"/>
              </a:rPr>
              <a:t>2</a:t>
            </a:r>
            <a:r>
              <a:rPr lang="zh-CN" altLang="en-US" sz="2000">
                <a:latin typeface="Times New Roman" panose="02020603050405020304" charset="0"/>
                <a:ea typeface="华文中宋" panose="02010600040101010101" charset="-122"/>
                <a:cs typeface="Times New Roman" panose="02020603050405020304" charset="0"/>
                <a:sym typeface="+mn-ea"/>
              </a:rPr>
              <a:t>：没搞清楚</a:t>
            </a:r>
            <a:r>
              <a:rPr lang="en-US" altLang="zh-CN" sz="2000">
                <a:latin typeface="Times New Roman" panose="02020603050405020304" charset="0"/>
                <a:ea typeface="华文中宋" panose="02010600040101010101" charset="-122"/>
                <a:cs typeface="Times New Roman" panose="02020603050405020304" charset="0"/>
                <a:sym typeface="+mn-ea"/>
              </a:rPr>
              <a:t> {} </a:t>
            </a:r>
            <a:r>
              <a:rPr lang="zh-CN" altLang="en-US" sz="2000">
                <a:latin typeface="Times New Roman" panose="02020603050405020304" charset="0"/>
                <a:ea typeface="华文中宋" panose="02010600040101010101" charset="-122"/>
                <a:cs typeface="Times New Roman" panose="02020603050405020304" charset="0"/>
                <a:sym typeface="+mn-ea"/>
              </a:rPr>
              <a:t>这个符号到底代表什么。</a:t>
            </a:r>
            <a:endParaRPr lang="el-GR" altLang="zh-CN" sz="2000">
              <a:latin typeface="Times New Roman" panose="02020603050405020304" charset="0"/>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B -&gt; Ba | a      </a:t>
            </a:r>
            <a:r>
              <a:rPr lang="zh-CN" altLang="en-US" sz="2000">
                <a:latin typeface="Times New Roman" panose="02020603050405020304" charset="0"/>
                <a:ea typeface="华文中宋" panose="02010600040101010101" charset="-122"/>
                <a:cs typeface="Times New Roman" panose="02020603050405020304" charset="0"/>
                <a:sym typeface="+mn-ea"/>
              </a:rPr>
              <a:t>应该是</a:t>
            </a:r>
            <a:r>
              <a:rPr lang="en-US" altLang="zh-CN" sz="2000">
                <a:latin typeface="Times New Roman" panose="02020603050405020304" charset="0"/>
                <a:ea typeface="华文中宋" panose="02010600040101010101" charset="-122"/>
                <a:cs typeface="Times New Roman" panose="02020603050405020304" charset="0"/>
                <a:sym typeface="+mn-ea"/>
              </a:rPr>
              <a:t> B-&gt; a{a} </a:t>
            </a:r>
            <a:r>
              <a:rPr lang="zh-CN" altLang="en-US" sz="2000">
                <a:latin typeface="Times New Roman" panose="02020603050405020304" charset="0"/>
                <a:ea typeface="华文中宋" panose="02010600040101010101" charset="-122"/>
                <a:cs typeface="Times New Roman" panose="02020603050405020304" charset="0"/>
                <a:sym typeface="+mn-ea"/>
              </a:rPr>
              <a:t>而不是</a:t>
            </a:r>
            <a:r>
              <a:rPr lang="en-US" altLang="zh-CN" sz="2000">
                <a:latin typeface="Times New Roman" panose="02020603050405020304" charset="0"/>
                <a:ea typeface="华文中宋" panose="02010600040101010101" charset="-122"/>
                <a:cs typeface="Times New Roman" panose="02020603050405020304" charset="0"/>
                <a:sym typeface="+mn-ea"/>
              </a:rPr>
              <a:t> B-&gt; {a} </a:t>
            </a:r>
            <a:endParaRPr lang="el-GR" altLang="zh-CN" sz="2000">
              <a:latin typeface="Times New Roman" panose="02020603050405020304" charset="0"/>
              <a:ea typeface="华文中宋" panose="02010600040101010101" charset="-122"/>
              <a:cs typeface="Times New Roman" panose="02020603050405020304" charset="0"/>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5280" y="486410"/>
            <a:ext cx="278765" cy="541655"/>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624681" y="527061"/>
            <a:ext cx="4450080" cy="460375"/>
          </a:xfrm>
          <a:prstGeom prst="rect">
            <a:avLst/>
          </a:prstGeom>
          <a:noFill/>
        </p:spPr>
        <p:txBody>
          <a:bodyPr wrap="none" rtlCol="0">
            <a:spAutoFit/>
          </a:bodyPr>
          <a:lstStyle/>
          <a:p>
            <a:pPr algn="l"/>
            <a:r>
              <a:rPr lang="zh-CN" altLang="en-US" sz="2400" b="1" dirty="0">
                <a:solidFill>
                  <a:srgbClr val="7188A8"/>
                </a:solidFill>
                <a:cs typeface="+mn-ea"/>
                <a:sym typeface="+mn-lt"/>
              </a:rPr>
              <a:t>知识点复习</a:t>
            </a:r>
            <a:r>
              <a:rPr lang="en-US" altLang="zh-CN" sz="2400" b="1" dirty="0">
                <a:solidFill>
                  <a:srgbClr val="7188A8"/>
                </a:solidFill>
                <a:cs typeface="+mn-ea"/>
                <a:sym typeface="+mn-lt"/>
              </a:rPr>
              <a:t>——</a:t>
            </a:r>
            <a:r>
              <a:rPr lang="zh-CN" altLang="en-US" sz="2400" b="1" dirty="0">
                <a:solidFill>
                  <a:srgbClr val="7188A8"/>
                </a:solidFill>
                <a:cs typeface="+mn-ea"/>
                <a:sym typeface="+mn-lt"/>
              </a:rPr>
              <a:t>递归下降子程序</a:t>
            </a:r>
            <a:endParaRPr lang="zh-CN" altLang="en-US" sz="2400" b="1" dirty="0">
              <a:solidFill>
                <a:srgbClr val="7188A8"/>
              </a:solidFill>
              <a:cs typeface="+mn-ea"/>
              <a:sym typeface="+mn-lt"/>
            </a:endParaRPr>
          </a:p>
        </p:txBody>
      </p:sp>
      <p:pic>
        <p:nvPicPr>
          <p:cNvPr id="2" name="图片 1"/>
          <p:cNvPicPr>
            <a:picLocks noChangeAspect="1"/>
          </p:cNvPicPr>
          <p:nvPr>
            <p:custDataLst>
              <p:tags r:id="rId1"/>
            </p:custDataLst>
          </p:nvPr>
        </p:nvPicPr>
        <p:blipFill>
          <a:blip r:embed="rId2"/>
          <a:stretch>
            <a:fillRect/>
          </a:stretch>
        </p:blipFill>
        <p:spPr>
          <a:xfrm>
            <a:off x="989965" y="963295"/>
            <a:ext cx="9525000" cy="3092450"/>
          </a:xfrm>
          <a:prstGeom prst="rect">
            <a:avLst/>
          </a:prstGeom>
        </p:spPr>
      </p:pic>
      <p:sp>
        <p:nvSpPr>
          <p:cNvPr id="3" name="文本框 2"/>
          <p:cNvSpPr txBox="1"/>
          <p:nvPr/>
        </p:nvSpPr>
        <p:spPr>
          <a:xfrm>
            <a:off x="1417320" y="4025265"/>
            <a:ext cx="10129520" cy="2399665"/>
          </a:xfrm>
          <a:prstGeom prst="rect">
            <a:avLst/>
          </a:prstGeom>
          <a:noFill/>
        </p:spPr>
        <p:txBody>
          <a:bodyPr wrap="square" rtlCol="0" anchor="t">
            <a:spAutoFit/>
          </a:bodyPr>
          <a:p>
            <a:pPr fontAlgn="auto">
              <a:lnSpc>
                <a:spcPct val="150000"/>
              </a:lnSpc>
            </a:pPr>
            <a:r>
              <a:rPr lang="zh-CN" altLang="en-US" sz="2000">
                <a:latin typeface="Times New Roman" panose="02020603050405020304" charset="0"/>
                <a:ea typeface="华文中宋" panose="02010600040101010101" charset="-122"/>
                <a:cs typeface="Times New Roman" panose="02020603050405020304" charset="0"/>
                <a:sym typeface="+mn-ea"/>
              </a:rPr>
              <a:t>求</a:t>
            </a:r>
            <a:r>
              <a:rPr lang="en-US" altLang="zh-CN" sz="2000">
                <a:latin typeface="Times New Roman" panose="02020603050405020304" charset="0"/>
                <a:ea typeface="华文中宋" panose="02010600040101010101" charset="-122"/>
                <a:cs typeface="Times New Roman" panose="02020603050405020304" charset="0"/>
                <a:sym typeface="+mn-ea"/>
              </a:rPr>
              <a:t>FIRST</a:t>
            </a:r>
            <a:r>
              <a:rPr lang="zh-CN" altLang="en-US" sz="2000">
                <a:latin typeface="Times New Roman" panose="02020603050405020304" charset="0"/>
                <a:ea typeface="华文中宋" panose="02010600040101010101" charset="-122"/>
                <a:cs typeface="Times New Roman" panose="02020603050405020304" charset="0"/>
                <a:sym typeface="+mn-ea"/>
              </a:rPr>
              <a:t>集合也好，求递归下降子程序也好，都要消除文法的左递归</a:t>
            </a:r>
            <a:r>
              <a:rPr lang="en-US" altLang="zh-CN" sz="2000">
                <a:latin typeface="Times New Roman" panose="02020603050405020304" charset="0"/>
                <a:ea typeface="华文中宋" panose="02010600040101010101" charset="-122"/>
                <a:cs typeface="Times New Roman" panose="02020603050405020304" charset="0"/>
                <a:sym typeface="+mn-ea"/>
              </a:rPr>
              <a:t> </a:t>
            </a:r>
            <a:endParaRPr lang="en-US" altLang="zh-CN"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sz="2000">
                <a:latin typeface="Times New Roman" panose="02020603050405020304" charset="0"/>
                <a:ea typeface="华文中宋" panose="02010600040101010101" charset="-122"/>
                <a:cs typeface="Times New Roman" panose="02020603050405020304" charset="0"/>
                <a:sym typeface="+mn-ea"/>
              </a:rPr>
              <a:t>Z </a:t>
            </a:r>
            <a:r>
              <a:rPr sz="2000">
                <a:latin typeface="Times New Roman" panose="02020603050405020304" charset="0"/>
                <a:ea typeface="华文中宋" panose="02010600040101010101" charset="-122"/>
                <a:cs typeface="Times New Roman" panose="02020603050405020304" charset="0"/>
                <a:sym typeface="+mn-ea"/>
              </a:rPr>
              <a:t>∷= </a:t>
            </a:r>
            <a:r>
              <a:rPr lang="en-US" sz="2000">
                <a:latin typeface="Times New Roman" panose="02020603050405020304" charset="0"/>
                <a:ea typeface="华文中宋" panose="02010600040101010101" charset="-122"/>
                <a:cs typeface="Times New Roman" panose="02020603050405020304" charset="0"/>
                <a:sym typeface="+mn-ea"/>
              </a:rPr>
              <a:t>A</a:t>
            </a:r>
            <a:r>
              <a:rPr sz="2000">
                <a:latin typeface="Times New Roman" panose="02020603050405020304" charset="0"/>
                <a:ea typeface="华文中宋" panose="02010600040101010101" charset="-122"/>
                <a:cs typeface="Times New Roman" panose="02020603050405020304" charset="0"/>
                <a:sym typeface="+mn-ea"/>
              </a:rPr>
              <a:t> </a:t>
            </a:r>
            <a:r>
              <a:rPr lang="en-US" sz="2000">
                <a:latin typeface="Times New Roman" panose="02020603050405020304" charset="0"/>
                <a:ea typeface="华文中宋" panose="02010600040101010101" charset="-122"/>
                <a:cs typeface="Times New Roman" panose="02020603050405020304" charset="0"/>
                <a:sym typeface="+mn-ea"/>
              </a:rPr>
              <a:t>c B</a:t>
            </a:r>
            <a:r>
              <a:rPr sz="2000">
                <a:latin typeface="Times New Roman" panose="02020603050405020304" charset="0"/>
                <a:ea typeface="华文中宋" panose="02010600040101010101" charset="-122"/>
                <a:cs typeface="Times New Roman" panose="02020603050405020304" charset="0"/>
                <a:sym typeface="+mn-ea"/>
              </a:rPr>
              <a:t> | </a:t>
            </a:r>
            <a:r>
              <a:rPr lang="en-US" sz="2000">
                <a:latin typeface="Times New Roman" panose="02020603050405020304" charset="0"/>
                <a:ea typeface="华文中宋" panose="02010600040101010101" charset="-122"/>
                <a:cs typeface="Times New Roman" panose="02020603050405020304" charset="0"/>
                <a:sym typeface="+mn-ea"/>
              </a:rPr>
              <a:t>B d</a:t>
            </a:r>
            <a:r>
              <a:rPr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   A  </a:t>
            </a:r>
            <a:r>
              <a:rPr lang="zh-CN" altLang="en-US" sz="2000">
                <a:latin typeface="Times New Roman" panose="02020603050405020304" charset="0"/>
                <a:ea typeface="华文中宋" panose="02010600040101010101" charset="-122"/>
                <a:cs typeface="Times New Roman" panose="02020603050405020304" charset="0"/>
                <a:sym typeface="+mn-ea"/>
              </a:rPr>
              <a:t>∷= </a:t>
            </a:r>
            <a:r>
              <a:rPr lang="en-US" altLang="zh-CN" sz="2000">
                <a:latin typeface="Times New Roman" panose="02020603050405020304" charset="0"/>
                <a:ea typeface="华文中宋" panose="02010600040101010101" charset="-122"/>
                <a:cs typeface="Times New Roman" panose="02020603050405020304" charset="0"/>
                <a:sym typeface="+mn-ea"/>
              </a:rPr>
              <a:t> c {a B}      B </a:t>
            </a:r>
            <a:r>
              <a:rPr lang="zh-CN" altLang="en-US" sz="2000">
                <a:latin typeface="Times New Roman" panose="02020603050405020304" charset="0"/>
                <a:ea typeface="华文中宋" panose="02010600040101010101" charset="-122"/>
                <a:cs typeface="Times New Roman" panose="02020603050405020304" charset="0"/>
                <a:sym typeface="+mn-ea"/>
              </a:rPr>
              <a:t>∷= </a:t>
            </a:r>
            <a:r>
              <a:rPr lang="en-US" altLang="zh-CN" sz="2000">
                <a:latin typeface="Times New Roman" panose="02020603050405020304" charset="0"/>
                <a:ea typeface="华文中宋" panose="02010600040101010101" charset="-122"/>
                <a:cs typeface="Times New Roman" panose="02020603050405020304" charset="0"/>
                <a:sym typeface="+mn-ea"/>
              </a:rPr>
              <a:t> a (A | </a:t>
            </a:r>
            <a:r>
              <a:rPr lang="el-GR" altLang="zh-CN" sz="2000">
                <a:latin typeface="Times New Roman" panose="02020603050405020304" charset="0"/>
                <a:ea typeface="华文中宋" panose="02010600040101010101" charset="-122"/>
                <a:cs typeface="Times New Roman" panose="02020603050405020304" charset="0"/>
                <a:sym typeface="+mn-ea"/>
              </a:rPr>
              <a:t>ε</a:t>
            </a:r>
            <a:r>
              <a:rPr lang="en-US" altLang="zh-CN" sz="2000">
                <a:latin typeface="Times New Roman" panose="02020603050405020304" charset="0"/>
                <a:ea typeface="华文中宋" panose="02010600040101010101" charset="-122"/>
                <a:cs typeface="Times New Roman" panose="02020603050405020304" charset="0"/>
                <a:sym typeface="+mn-ea"/>
              </a:rPr>
              <a:t>)      </a:t>
            </a:r>
            <a:endParaRPr lang="en-US" altLang="zh-CN"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FIRST(A) = c</a:t>
            </a:r>
            <a:r>
              <a:rPr lang="zh-CN" altLang="en-US" sz="2000">
                <a:latin typeface="Times New Roman" panose="02020603050405020304" charset="0"/>
                <a:ea typeface="华文中宋" panose="02010600040101010101" charset="-122"/>
                <a:cs typeface="Times New Roman" panose="02020603050405020304" charset="0"/>
                <a:sym typeface="+mn-ea"/>
              </a:rPr>
              <a:t>，则</a:t>
            </a:r>
            <a:r>
              <a:rPr lang="en-US" altLang="zh-CN" sz="2000">
                <a:latin typeface="Times New Roman" panose="02020603050405020304" charset="0"/>
                <a:ea typeface="华文中宋" panose="02010600040101010101" charset="-122"/>
                <a:cs typeface="Times New Roman" panose="02020603050405020304" charset="0"/>
                <a:sym typeface="+mn-ea"/>
              </a:rPr>
              <a:t> </a:t>
            </a:r>
            <a:r>
              <a:rPr lang="en-US" altLang="zh-CN" sz="2000">
                <a:latin typeface="Times New Roman" panose="02020603050405020304" charset="0"/>
                <a:ea typeface="华文中宋" panose="02010600040101010101" charset="-122"/>
                <a:cs typeface="Times New Roman" panose="02020603050405020304" charset="0"/>
                <a:sym typeface="+mn-ea"/>
              </a:rPr>
              <a:t>FIRST(A) ∩ FIRST({</a:t>
            </a:r>
            <a:r>
              <a:rPr lang="el-GR" altLang="zh-CN" sz="2000">
                <a:latin typeface="Times New Roman" panose="02020603050405020304" charset="0"/>
                <a:ea typeface="华文中宋" panose="02010600040101010101" charset="-122"/>
                <a:cs typeface="Times New Roman" panose="02020603050405020304" charset="0"/>
                <a:sym typeface="+mn-ea"/>
              </a:rPr>
              <a:t>ε</a:t>
            </a:r>
            <a:r>
              <a:rPr lang="en-US" altLang="zh-CN" sz="2000">
                <a:latin typeface="Times New Roman" panose="02020603050405020304" charset="0"/>
                <a:ea typeface="华文中宋" panose="02010600040101010101" charset="-122"/>
                <a:cs typeface="Times New Roman" panose="02020603050405020304" charset="0"/>
                <a:sym typeface="+mn-ea"/>
              </a:rPr>
              <a:t>}) = Ø</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B </a:t>
            </a:r>
            <a:r>
              <a:rPr lang="zh-CN" altLang="en-US" sz="2000">
                <a:latin typeface="Times New Roman" panose="02020603050405020304" charset="0"/>
                <a:ea typeface="华文中宋" panose="02010600040101010101" charset="-122"/>
                <a:cs typeface="Times New Roman" panose="02020603050405020304" charset="0"/>
                <a:sym typeface="+mn-ea"/>
              </a:rPr>
              <a:t>满足</a:t>
            </a:r>
            <a:r>
              <a:rPr lang="en-US" altLang="zh-CN" sz="2000">
                <a:latin typeface="Times New Roman" panose="02020603050405020304" charset="0"/>
                <a:ea typeface="华文中宋" panose="02010600040101010101" charset="-122"/>
                <a:cs typeface="Times New Roman" panose="02020603050405020304" charset="0"/>
                <a:sym typeface="+mn-ea"/>
              </a:rPr>
              <a:t> </a:t>
            </a:r>
            <a:r>
              <a:rPr lang="en-US" altLang="zh-CN" sz="2000">
                <a:solidFill>
                  <a:srgbClr val="FF0000"/>
                </a:solidFill>
                <a:latin typeface="Times New Roman" panose="02020603050405020304" charset="0"/>
                <a:ea typeface="华文中宋" panose="02010600040101010101" charset="-122"/>
                <a:cs typeface="Times New Roman" panose="02020603050405020304" charset="0"/>
                <a:sym typeface="+mn-ea"/>
              </a:rPr>
              <a:t>头符号集</a:t>
            </a:r>
            <a:r>
              <a:rPr lang="zh-CN" altLang="en-US" sz="2000">
                <a:solidFill>
                  <a:srgbClr val="FF0000"/>
                </a:solidFill>
                <a:latin typeface="Times New Roman" panose="02020603050405020304" charset="0"/>
                <a:ea typeface="华文中宋" panose="02010600040101010101" charset="-122"/>
                <a:cs typeface="Times New Roman" panose="02020603050405020304" charset="0"/>
                <a:sym typeface="+mn-ea"/>
              </a:rPr>
              <a:t>不</a:t>
            </a:r>
            <a:r>
              <a:rPr lang="en-US" altLang="zh-CN" sz="2000">
                <a:solidFill>
                  <a:srgbClr val="FF0000"/>
                </a:solidFill>
                <a:latin typeface="Times New Roman" panose="02020603050405020304" charset="0"/>
                <a:ea typeface="华文中宋" panose="02010600040101010101" charset="-122"/>
                <a:cs typeface="Times New Roman" panose="02020603050405020304" charset="0"/>
                <a:sym typeface="+mn-ea"/>
              </a:rPr>
              <a:t>相交</a:t>
            </a:r>
            <a:endParaRPr lang="en-US" altLang="zh-CN" sz="2000">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FIRST(A) = c    FIRST(B) = a</a:t>
            </a:r>
            <a:r>
              <a:rPr lang="zh-CN" altLang="en-US" sz="2000">
                <a:latin typeface="Times New Roman" panose="02020603050405020304" charset="0"/>
                <a:ea typeface="华文中宋" panose="02010600040101010101" charset="-122"/>
                <a:cs typeface="Times New Roman" panose="02020603050405020304" charset="0"/>
                <a:sym typeface="+mn-ea"/>
              </a:rPr>
              <a:t>，则</a:t>
            </a:r>
            <a:r>
              <a:rPr lang="en-US" altLang="zh-CN" sz="2000">
                <a:latin typeface="Times New Roman" panose="02020603050405020304" charset="0"/>
                <a:ea typeface="华文中宋" panose="02010600040101010101" charset="-122"/>
                <a:cs typeface="Times New Roman" panose="02020603050405020304" charset="0"/>
                <a:sym typeface="+mn-ea"/>
              </a:rPr>
              <a:t> FIRST(A) ∩ FIRST(B) = Ø</a:t>
            </a:r>
            <a:r>
              <a:rPr lang="zh-CN" altLang="en-US" sz="2000">
                <a:latin typeface="Times New Roman" panose="02020603050405020304" charset="0"/>
                <a:ea typeface="华文中宋" panose="02010600040101010101" charset="-122"/>
                <a:cs typeface="Times New Roman" panose="02020603050405020304" charset="0"/>
                <a:sym typeface="+mn-ea"/>
              </a:rPr>
              <a:t>，</a:t>
            </a:r>
            <a:r>
              <a:rPr lang="en-US" altLang="zh-CN" sz="2000">
                <a:latin typeface="Times New Roman" panose="02020603050405020304" charset="0"/>
                <a:ea typeface="华文中宋" panose="02010600040101010101" charset="-122"/>
                <a:cs typeface="Times New Roman" panose="02020603050405020304" charset="0"/>
                <a:sym typeface="+mn-ea"/>
              </a:rPr>
              <a:t>Z </a:t>
            </a:r>
            <a:r>
              <a:rPr lang="zh-CN" altLang="en-US" sz="2000">
                <a:latin typeface="Times New Roman" panose="02020603050405020304" charset="0"/>
                <a:ea typeface="华文中宋" panose="02010600040101010101" charset="-122"/>
                <a:cs typeface="Times New Roman" panose="02020603050405020304" charset="0"/>
                <a:sym typeface="+mn-ea"/>
              </a:rPr>
              <a:t>满足</a:t>
            </a:r>
            <a:r>
              <a:rPr lang="en-US" altLang="zh-CN" sz="2000">
                <a:latin typeface="Times New Roman" panose="02020603050405020304" charset="0"/>
                <a:ea typeface="华文中宋" panose="02010600040101010101" charset="-122"/>
                <a:cs typeface="Times New Roman" panose="02020603050405020304" charset="0"/>
                <a:sym typeface="+mn-ea"/>
              </a:rPr>
              <a:t> </a:t>
            </a:r>
            <a:r>
              <a:rPr lang="en-US" altLang="zh-CN" sz="2000">
                <a:solidFill>
                  <a:srgbClr val="FF0000"/>
                </a:solidFill>
                <a:latin typeface="Times New Roman" panose="02020603050405020304" charset="0"/>
                <a:ea typeface="华文中宋" panose="02010600040101010101" charset="-122"/>
                <a:cs typeface="Times New Roman" panose="02020603050405020304" charset="0"/>
                <a:sym typeface="+mn-ea"/>
              </a:rPr>
              <a:t>头符号集</a:t>
            </a:r>
            <a:r>
              <a:rPr lang="zh-CN" altLang="en-US" sz="2000">
                <a:solidFill>
                  <a:srgbClr val="FF0000"/>
                </a:solidFill>
                <a:latin typeface="Times New Roman" panose="02020603050405020304" charset="0"/>
                <a:ea typeface="华文中宋" panose="02010600040101010101" charset="-122"/>
                <a:cs typeface="Times New Roman" panose="02020603050405020304" charset="0"/>
                <a:sym typeface="+mn-ea"/>
              </a:rPr>
              <a:t>不</a:t>
            </a:r>
            <a:r>
              <a:rPr lang="en-US" altLang="zh-CN" sz="2000">
                <a:solidFill>
                  <a:srgbClr val="FF0000"/>
                </a:solidFill>
                <a:latin typeface="Times New Roman" panose="02020603050405020304" charset="0"/>
                <a:ea typeface="华文中宋" panose="02010600040101010101" charset="-122"/>
                <a:cs typeface="Times New Roman" panose="02020603050405020304" charset="0"/>
                <a:sym typeface="+mn-ea"/>
              </a:rPr>
              <a:t>相交</a:t>
            </a:r>
            <a:endParaRPr lang="en-US" altLang="zh-CN" sz="2000">
              <a:solidFill>
                <a:srgbClr val="FF0000"/>
              </a:solidFill>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zh-CN" altLang="en-US" sz="2000">
                <a:latin typeface="Times New Roman" panose="02020603050405020304" charset="0"/>
                <a:ea typeface="华文中宋" panose="02010600040101010101" charset="-122"/>
                <a:cs typeface="Times New Roman" panose="02020603050405020304" charset="0"/>
                <a:sym typeface="+mn-ea"/>
              </a:rPr>
              <a:t>所以有</a:t>
            </a:r>
            <a:r>
              <a:rPr lang="en-US" altLang="zh-CN" sz="2000">
                <a:latin typeface="Times New Roman" panose="02020603050405020304" charset="0"/>
                <a:ea typeface="华文中宋" panose="02010600040101010101" charset="-122"/>
                <a:cs typeface="Times New Roman" panose="02020603050405020304" charset="0"/>
                <a:sym typeface="+mn-ea"/>
              </a:rPr>
              <a:t>   </a:t>
            </a:r>
            <a:r>
              <a:rPr lang="en-US" altLang="zh-CN" sz="2000">
                <a:latin typeface="Times New Roman" panose="02020603050405020304" charset="0"/>
                <a:ea typeface="华文中宋" panose="02010600040101010101" charset="-122"/>
                <a:cs typeface="Times New Roman" panose="02020603050405020304" charset="0"/>
                <a:sym typeface="+mn-ea"/>
              </a:rPr>
              <a:t>FIRST(Z) = {a, c}          FIRST(A) = {c}          FIRST(B) = {a}</a:t>
            </a:r>
            <a:endParaRPr lang="zh-CN" altLang="en-US" sz="2000">
              <a:latin typeface="Times New Roman" panose="02020603050405020304" charset="0"/>
              <a:ea typeface="华文中宋" panose="02010600040101010101" charset="-122"/>
              <a:cs typeface="Times New Roman" panose="02020603050405020304" charset="0"/>
              <a:sym typeface="+mn-ea"/>
            </a:endParaRPr>
          </a:p>
        </p:txBody>
      </p:sp>
      <p:pic>
        <p:nvPicPr>
          <p:cNvPr id="8" name="图片 7"/>
          <p:cNvPicPr>
            <a:picLocks noChangeAspect="1"/>
          </p:cNvPicPr>
          <p:nvPr>
            <p:custDataLst>
              <p:tags r:id="rId3"/>
            </p:custDataLst>
          </p:nvPr>
        </p:nvPicPr>
        <p:blipFill>
          <a:blip r:embed="rId4"/>
          <a:stretch>
            <a:fillRect/>
          </a:stretch>
        </p:blipFill>
        <p:spPr>
          <a:xfrm>
            <a:off x="7204075" y="809625"/>
            <a:ext cx="4606290" cy="23768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5280" y="486410"/>
            <a:ext cx="278765" cy="541655"/>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624681" y="527061"/>
            <a:ext cx="6888480" cy="460375"/>
          </a:xfrm>
          <a:prstGeom prst="rect">
            <a:avLst/>
          </a:prstGeom>
          <a:noFill/>
        </p:spPr>
        <p:txBody>
          <a:bodyPr wrap="none" rtlCol="0">
            <a:spAutoFit/>
          </a:bodyPr>
          <a:lstStyle/>
          <a:p>
            <a:pPr algn="l"/>
            <a:r>
              <a:rPr lang="zh-CN" altLang="en-US" sz="2400" b="1" dirty="0">
                <a:solidFill>
                  <a:srgbClr val="7188A8"/>
                </a:solidFill>
                <a:cs typeface="+mn-ea"/>
                <a:sym typeface="+mn-lt"/>
              </a:rPr>
              <a:t>知识点复习</a:t>
            </a:r>
            <a:r>
              <a:rPr lang="en-US" altLang="zh-CN" sz="2400" b="1" dirty="0">
                <a:solidFill>
                  <a:srgbClr val="7188A8"/>
                </a:solidFill>
                <a:cs typeface="+mn-ea"/>
                <a:sym typeface="+mn-lt"/>
              </a:rPr>
              <a:t>——</a:t>
            </a:r>
            <a:r>
              <a:rPr lang="zh-CN" altLang="en-US" sz="2400" b="1" dirty="0">
                <a:solidFill>
                  <a:srgbClr val="7188A8"/>
                </a:solidFill>
                <a:cs typeface="+mn-ea"/>
                <a:sym typeface="+mn-lt"/>
              </a:rPr>
              <a:t>递归下降子程序（问题比较</a:t>
            </a:r>
            <a:r>
              <a:rPr lang="zh-CN" altLang="en-US" sz="2400" b="1" dirty="0">
                <a:solidFill>
                  <a:srgbClr val="7188A8"/>
                </a:solidFill>
                <a:cs typeface="+mn-ea"/>
                <a:sym typeface="+mn-lt"/>
              </a:rPr>
              <a:t>严重）</a:t>
            </a:r>
            <a:endParaRPr lang="zh-CN" altLang="en-US" sz="2400" b="1" dirty="0">
              <a:solidFill>
                <a:srgbClr val="7188A8"/>
              </a:solidFill>
              <a:cs typeface="+mn-ea"/>
              <a:sym typeface="+mn-lt"/>
            </a:endParaRPr>
          </a:p>
        </p:txBody>
      </p:sp>
      <p:sp>
        <p:nvSpPr>
          <p:cNvPr id="3" name="文本框 2"/>
          <p:cNvSpPr txBox="1"/>
          <p:nvPr/>
        </p:nvSpPr>
        <p:spPr>
          <a:xfrm>
            <a:off x="1031240" y="994410"/>
            <a:ext cx="10234930" cy="1082040"/>
          </a:xfrm>
          <a:prstGeom prst="rect">
            <a:avLst/>
          </a:prstGeom>
          <a:noFill/>
        </p:spPr>
        <p:txBody>
          <a:bodyPr wrap="square" rtlCol="0" anchor="t">
            <a:noAutofit/>
          </a:bodyPr>
          <a:p>
            <a:pPr fontAlgn="auto">
              <a:lnSpc>
                <a:spcPct val="150000"/>
              </a:lnSpc>
            </a:pPr>
            <a:r>
              <a:rPr lang="zh-CN" sz="2000">
                <a:latin typeface="Times New Roman" panose="02020603050405020304" charset="0"/>
                <a:ea typeface="华文中宋" panose="02010600040101010101" charset="-122"/>
                <a:cs typeface="Times New Roman" panose="02020603050405020304" charset="0"/>
                <a:sym typeface="+mn-ea"/>
              </a:rPr>
              <a:t>对语法的每一个非终结符都编一个分析程序。当根据文法和当时的输入符号预测到要用某个非终结符去匹配输入串时，就调用该非终结符的分析程序。</a:t>
            </a:r>
            <a:endParaRPr lang="zh-CN" sz="2000">
              <a:latin typeface="Times New Roman" panose="02020603050405020304" charset="0"/>
              <a:ea typeface="华文中宋" panose="02010600040101010101" charset="-122"/>
              <a:cs typeface="Times New Roman" panose="02020603050405020304" charset="0"/>
              <a:sym typeface="+mn-ea"/>
            </a:endParaRPr>
          </a:p>
        </p:txBody>
      </p:sp>
      <p:sp>
        <p:nvSpPr>
          <p:cNvPr id="8" name="文本框 7"/>
          <p:cNvSpPr txBox="1"/>
          <p:nvPr/>
        </p:nvSpPr>
        <p:spPr>
          <a:xfrm>
            <a:off x="1435735" y="2048510"/>
            <a:ext cx="2204085" cy="398780"/>
          </a:xfrm>
          <a:prstGeom prst="rect">
            <a:avLst/>
          </a:prstGeom>
          <a:noFill/>
        </p:spPr>
        <p:txBody>
          <a:bodyPr wrap="square" rtlCol="0" anchor="t">
            <a:spAutoFit/>
          </a:bodyPr>
          <a:p>
            <a:pPr indent="0" fontAlgn="auto">
              <a:lnSpc>
                <a:spcPct val="100000"/>
              </a:lnSpc>
            </a:pPr>
            <a:r>
              <a:rPr lang="en-US" sz="2000">
                <a:latin typeface="Times New Roman" panose="02020603050405020304" charset="0"/>
                <a:ea typeface="华文中宋" panose="02010600040101010101" charset="-122"/>
                <a:cs typeface="Times New Roman" panose="02020603050405020304" charset="0"/>
                <a:sym typeface="+mn-ea"/>
              </a:rPr>
              <a:t>Z </a:t>
            </a:r>
            <a:r>
              <a:rPr sz="2000">
                <a:latin typeface="Times New Roman" panose="02020603050405020304" charset="0"/>
                <a:ea typeface="华文中宋" panose="02010600040101010101" charset="-122"/>
                <a:cs typeface="Times New Roman" panose="02020603050405020304" charset="0"/>
                <a:sym typeface="+mn-ea"/>
              </a:rPr>
              <a:t>∷= </a:t>
            </a:r>
            <a:r>
              <a:rPr lang="en-US" sz="2000">
                <a:latin typeface="Times New Roman" panose="02020603050405020304" charset="0"/>
                <a:ea typeface="华文中宋" panose="02010600040101010101" charset="-122"/>
                <a:cs typeface="Times New Roman" panose="02020603050405020304" charset="0"/>
                <a:sym typeface="+mn-ea"/>
              </a:rPr>
              <a:t>A</a:t>
            </a:r>
            <a:r>
              <a:rPr sz="2000">
                <a:latin typeface="Times New Roman" panose="02020603050405020304" charset="0"/>
                <a:ea typeface="华文中宋" panose="02010600040101010101" charset="-122"/>
                <a:cs typeface="Times New Roman" panose="02020603050405020304" charset="0"/>
                <a:sym typeface="+mn-ea"/>
              </a:rPr>
              <a:t> </a:t>
            </a:r>
            <a:r>
              <a:rPr lang="en-US" sz="2000">
                <a:latin typeface="Times New Roman" panose="02020603050405020304" charset="0"/>
                <a:ea typeface="华文中宋" panose="02010600040101010101" charset="-122"/>
                <a:cs typeface="Times New Roman" panose="02020603050405020304" charset="0"/>
                <a:sym typeface="+mn-ea"/>
              </a:rPr>
              <a:t>c B</a:t>
            </a:r>
            <a:r>
              <a:rPr sz="2000">
                <a:latin typeface="Times New Roman" panose="02020603050405020304" charset="0"/>
                <a:ea typeface="华文中宋" panose="02010600040101010101" charset="-122"/>
                <a:cs typeface="Times New Roman" panose="02020603050405020304" charset="0"/>
                <a:sym typeface="+mn-ea"/>
              </a:rPr>
              <a:t> | </a:t>
            </a:r>
            <a:r>
              <a:rPr lang="en-US" sz="2000">
                <a:latin typeface="Times New Roman" panose="02020603050405020304" charset="0"/>
                <a:ea typeface="华文中宋" panose="02010600040101010101" charset="-122"/>
                <a:cs typeface="Times New Roman" panose="02020603050405020304" charset="0"/>
                <a:sym typeface="+mn-ea"/>
              </a:rPr>
              <a:t>B d</a:t>
            </a:r>
            <a:endParaRPr lang="en-US" altLang="en-US" sz="2000">
              <a:latin typeface="Times New Roman" panose="02020603050405020304" charset="0"/>
              <a:ea typeface="华文中宋" panose="02010600040101010101" charset="-122"/>
              <a:cs typeface="Times New Roman" panose="02020603050405020304" charset="0"/>
              <a:sym typeface="+mn-ea"/>
            </a:endParaRPr>
          </a:p>
        </p:txBody>
      </p:sp>
      <p:sp>
        <p:nvSpPr>
          <p:cNvPr id="9" name="文本框 8"/>
          <p:cNvSpPr txBox="1"/>
          <p:nvPr/>
        </p:nvSpPr>
        <p:spPr>
          <a:xfrm>
            <a:off x="4827905" y="2057400"/>
            <a:ext cx="2110105" cy="459105"/>
          </a:xfrm>
          <a:prstGeom prst="rect">
            <a:avLst/>
          </a:prstGeom>
          <a:noFill/>
        </p:spPr>
        <p:txBody>
          <a:bodyPr wrap="square" rtlCol="0" anchor="t">
            <a:noAutofit/>
          </a:bodyPr>
          <a:p>
            <a:pPr indent="0" fontAlgn="auto"/>
            <a:r>
              <a:rPr lang="en-US" altLang="zh-CN" sz="2000">
                <a:latin typeface="Times New Roman" panose="02020603050405020304" charset="0"/>
                <a:ea typeface="华文中宋" panose="02010600040101010101" charset="-122"/>
                <a:cs typeface="Times New Roman" panose="02020603050405020304" charset="0"/>
                <a:sym typeface="+mn-ea"/>
              </a:rPr>
              <a:t> A  </a:t>
            </a:r>
            <a:r>
              <a:rPr lang="zh-CN" altLang="en-US" sz="2000">
                <a:latin typeface="Times New Roman" panose="02020603050405020304" charset="0"/>
                <a:ea typeface="华文中宋" panose="02010600040101010101" charset="-122"/>
                <a:cs typeface="Times New Roman" panose="02020603050405020304" charset="0"/>
                <a:sym typeface="+mn-ea"/>
              </a:rPr>
              <a:t>∷= </a:t>
            </a:r>
            <a:r>
              <a:rPr lang="en-US" altLang="zh-CN" sz="2000">
                <a:latin typeface="Times New Roman" panose="02020603050405020304" charset="0"/>
                <a:ea typeface="华文中宋" panose="02010600040101010101" charset="-122"/>
                <a:cs typeface="Times New Roman" panose="02020603050405020304" charset="0"/>
                <a:sym typeface="+mn-ea"/>
              </a:rPr>
              <a:t> c {a B}	</a:t>
            </a:r>
            <a:endParaRPr lang="en-US" altLang="zh-CN" sz="2000">
              <a:latin typeface="Times New Roman" panose="02020603050405020304" charset="0"/>
              <a:ea typeface="华文中宋" panose="02010600040101010101" charset="-122"/>
              <a:cs typeface="Times New Roman" panose="02020603050405020304" charset="0"/>
              <a:sym typeface="+mn-ea"/>
            </a:endParaRPr>
          </a:p>
        </p:txBody>
      </p:sp>
      <p:sp>
        <p:nvSpPr>
          <p:cNvPr id="10" name="文本框 9"/>
          <p:cNvSpPr txBox="1"/>
          <p:nvPr/>
        </p:nvSpPr>
        <p:spPr>
          <a:xfrm>
            <a:off x="8126095" y="2048510"/>
            <a:ext cx="1940560" cy="398780"/>
          </a:xfrm>
          <a:prstGeom prst="rect">
            <a:avLst/>
          </a:prstGeom>
          <a:noFill/>
        </p:spPr>
        <p:txBody>
          <a:bodyPr wrap="square" rtlCol="0" anchor="t">
            <a:spAutoFit/>
          </a:bodyPr>
          <a:p>
            <a:pPr indent="0" fontAlgn="auto">
              <a:lnSpc>
                <a:spcPct val="100000"/>
              </a:lnSpc>
            </a:pPr>
            <a:r>
              <a:rPr lang="en-US" altLang="zh-CN" sz="2000">
                <a:latin typeface="Times New Roman" panose="02020603050405020304" charset="0"/>
                <a:ea typeface="华文中宋" panose="02010600040101010101" charset="-122"/>
                <a:cs typeface="Times New Roman" panose="02020603050405020304" charset="0"/>
                <a:sym typeface="+mn-ea"/>
              </a:rPr>
              <a:t>B </a:t>
            </a:r>
            <a:r>
              <a:rPr lang="zh-CN" altLang="en-US" sz="2000">
                <a:latin typeface="Times New Roman" panose="02020603050405020304" charset="0"/>
                <a:ea typeface="华文中宋" panose="02010600040101010101" charset="-122"/>
                <a:cs typeface="Times New Roman" panose="02020603050405020304" charset="0"/>
                <a:sym typeface="+mn-ea"/>
              </a:rPr>
              <a:t>∷= </a:t>
            </a:r>
            <a:r>
              <a:rPr lang="en-US" altLang="zh-CN" sz="2000">
                <a:latin typeface="Times New Roman" panose="02020603050405020304" charset="0"/>
                <a:ea typeface="华文中宋" panose="02010600040101010101" charset="-122"/>
                <a:cs typeface="Times New Roman" panose="02020603050405020304" charset="0"/>
                <a:sym typeface="+mn-ea"/>
              </a:rPr>
              <a:t> a (A | </a:t>
            </a:r>
            <a:r>
              <a:rPr lang="el-GR" altLang="zh-CN" sz="2000">
                <a:latin typeface="Times New Roman" panose="02020603050405020304" charset="0"/>
                <a:ea typeface="华文中宋" panose="02010600040101010101" charset="-122"/>
                <a:cs typeface="Times New Roman" panose="02020603050405020304" charset="0"/>
                <a:sym typeface="+mn-ea"/>
              </a:rPr>
              <a:t>ε</a:t>
            </a:r>
            <a:r>
              <a:rPr lang="en-US" altLang="zh-CN" sz="2000">
                <a:latin typeface="Times New Roman" panose="02020603050405020304" charset="0"/>
                <a:ea typeface="华文中宋" panose="02010600040101010101" charset="-122"/>
                <a:cs typeface="Times New Roman" panose="02020603050405020304" charset="0"/>
                <a:sym typeface="+mn-ea"/>
              </a:rPr>
              <a:t>) </a:t>
            </a:r>
            <a:endParaRPr lang="en-US" altLang="zh-CN" sz="2000">
              <a:latin typeface="Times New Roman" panose="02020603050405020304" charset="0"/>
              <a:ea typeface="华文中宋" panose="02010600040101010101" charset="-122"/>
              <a:cs typeface="Times New Roman" panose="02020603050405020304" charset="0"/>
              <a:sym typeface="+mn-ea"/>
            </a:endParaRPr>
          </a:p>
        </p:txBody>
      </p:sp>
      <p:pic>
        <p:nvPicPr>
          <p:cNvPr id="11" name="图片 10"/>
          <p:cNvPicPr>
            <a:picLocks noChangeAspect="1"/>
          </p:cNvPicPr>
          <p:nvPr/>
        </p:nvPicPr>
        <p:blipFill>
          <a:blip r:embed="rId1"/>
          <a:stretch>
            <a:fillRect/>
          </a:stretch>
        </p:blipFill>
        <p:spPr>
          <a:xfrm>
            <a:off x="1214120" y="2483485"/>
            <a:ext cx="2529840" cy="3741420"/>
          </a:xfrm>
          <a:prstGeom prst="rect">
            <a:avLst/>
          </a:prstGeom>
        </p:spPr>
      </p:pic>
      <p:pic>
        <p:nvPicPr>
          <p:cNvPr id="12" name="图片 11"/>
          <p:cNvPicPr>
            <a:picLocks noChangeAspect="1"/>
          </p:cNvPicPr>
          <p:nvPr/>
        </p:nvPicPr>
        <p:blipFill>
          <a:blip r:embed="rId2"/>
          <a:stretch>
            <a:fillRect/>
          </a:stretch>
        </p:blipFill>
        <p:spPr>
          <a:xfrm>
            <a:off x="4702175" y="2483485"/>
            <a:ext cx="2484120" cy="2179320"/>
          </a:xfrm>
          <a:prstGeom prst="rect">
            <a:avLst/>
          </a:prstGeom>
        </p:spPr>
      </p:pic>
      <p:pic>
        <p:nvPicPr>
          <p:cNvPr id="13" name="图片 12"/>
          <p:cNvPicPr>
            <a:picLocks noChangeAspect="1"/>
          </p:cNvPicPr>
          <p:nvPr/>
        </p:nvPicPr>
        <p:blipFill>
          <a:blip r:embed="rId3"/>
          <a:stretch>
            <a:fillRect/>
          </a:stretch>
        </p:blipFill>
        <p:spPr>
          <a:xfrm>
            <a:off x="8144510" y="2445385"/>
            <a:ext cx="2057400" cy="1798320"/>
          </a:xfrm>
          <a:prstGeom prst="rect">
            <a:avLst/>
          </a:prstGeom>
        </p:spPr>
      </p:pic>
      <p:sp>
        <p:nvSpPr>
          <p:cNvPr id="14" name="文本框 13"/>
          <p:cNvSpPr txBox="1"/>
          <p:nvPr/>
        </p:nvSpPr>
        <p:spPr>
          <a:xfrm>
            <a:off x="4309110" y="5011420"/>
            <a:ext cx="6644640" cy="1213485"/>
          </a:xfrm>
          <a:prstGeom prst="rect">
            <a:avLst/>
          </a:prstGeom>
          <a:noFill/>
        </p:spPr>
        <p:txBody>
          <a:bodyPr wrap="square" rtlCol="0" anchor="t">
            <a:noAutofit/>
          </a:bodyPr>
          <a:p>
            <a:pPr fontAlgn="auto">
              <a:lnSpc>
                <a:spcPct val="150000"/>
              </a:lnSpc>
            </a:pPr>
            <a:r>
              <a:rPr lang="zh-CN" altLang="en-US" sz="2000">
                <a:latin typeface="Times New Roman" panose="02020603050405020304" charset="0"/>
                <a:ea typeface="华文中宋" panose="02010600040101010101" charset="-122"/>
                <a:cs typeface="Times New Roman" panose="02020603050405020304" charset="0"/>
                <a:sym typeface="+mn-ea"/>
              </a:rPr>
              <a:t>值得注意的是，在进入一个非终结符的解析程序之前，要确保</a:t>
            </a:r>
            <a:r>
              <a:rPr lang="en-US" altLang="zh-CN" sz="2000">
                <a:latin typeface="Times New Roman" panose="02020603050405020304" charset="0"/>
                <a:ea typeface="华文中宋" panose="02010600040101010101" charset="-122"/>
                <a:cs typeface="Times New Roman" panose="02020603050405020304" charset="0"/>
                <a:sym typeface="+mn-ea"/>
              </a:rPr>
              <a:t> </a:t>
            </a:r>
            <a:r>
              <a:rPr lang="zh-CN" altLang="en-US" sz="2000">
                <a:solidFill>
                  <a:srgbClr val="FF0000"/>
                </a:solidFill>
                <a:latin typeface="Times New Roman" panose="02020603050405020304" charset="0"/>
                <a:ea typeface="华文中宋" panose="02010600040101010101" charset="-122"/>
                <a:cs typeface="Times New Roman" panose="02020603050405020304" charset="0"/>
                <a:sym typeface="+mn-ea"/>
              </a:rPr>
              <a:t>程序逻辑中有对于该非终结符的</a:t>
            </a:r>
            <a:r>
              <a:rPr lang="en-US" altLang="zh-CN" sz="2000">
                <a:solidFill>
                  <a:srgbClr val="FF0000"/>
                </a:solidFill>
                <a:latin typeface="Times New Roman" panose="02020603050405020304" charset="0"/>
                <a:ea typeface="华文中宋" panose="02010600040101010101" charset="-122"/>
                <a:cs typeface="Times New Roman" panose="02020603050405020304" charset="0"/>
                <a:sym typeface="+mn-ea"/>
              </a:rPr>
              <a:t> FISRT </a:t>
            </a:r>
            <a:r>
              <a:rPr lang="zh-CN" altLang="en-US" sz="2000">
                <a:solidFill>
                  <a:srgbClr val="FF0000"/>
                </a:solidFill>
                <a:latin typeface="Times New Roman" panose="02020603050405020304" charset="0"/>
                <a:ea typeface="华文中宋" panose="02010600040101010101" charset="-122"/>
                <a:cs typeface="Times New Roman" panose="02020603050405020304" charset="0"/>
                <a:sym typeface="+mn-ea"/>
              </a:rPr>
              <a:t>的检查</a:t>
            </a:r>
            <a:r>
              <a:rPr lang="zh-CN" altLang="en-US" sz="2000">
                <a:latin typeface="Times New Roman" panose="02020603050405020304" charset="0"/>
                <a:ea typeface="华文中宋" panose="02010600040101010101" charset="-122"/>
                <a:cs typeface="Times New Roman" panose="02020603050405020304" charset="0"/>
                <a:sym typeface="+mn-ea"/>
              </a:rPr>
              <a:t>。</a:t>
            </a:r>
            <a:endParaRPr lang="zh-CN" altLang="en-US" sz="2000">
              <a:latin typeface="Times New Roman" panose="02020603050405020304" charset="0"/>
              <a:ea typeface="华文中宋" panose="02010600040101010101" charset="-122"/>
              <a:cs typeface="Times New Roman" panose="02020603050405020304" charset="0"/>
              <a:sym typeface="+mn-ea"/>
            </a:endParaRPr>
          </a:p>
        </p:txBody>
      </p:sp>
      <p:pic>
        <p:nvPicPr>
          <p:cNvPr id="15" name="图片 14"/>
          <p:cNvPicPr>
            <a:picLocks noChangeAspect="1"/>
          </p:cNvPicPr>
          <p:nvPr/>
        </p:nvPicPr>
        <p:blipFill>
          <a:blip r:embed="rId4"/>
          <a:stretch>
            <a:fillRect/>
          </a:stretch>
        </p:blipFill>
        <p:spPr>
          <a:xfrm>
            <a:off x="499110" y="2052955"/>
            <a:ext cx="5890260" cy="4075430"/>
          </a:xfrm>
          <a:prstGeom prst="rect">
            <a:avLst/>
          </a:prstGeom>
        </p:spPr>
      </p:pic>
      <p:pic>
        <p:nvPicPr>
          <p:cNvPr id="16" name="图片 15"/>
          <p:cNvPicPr>
            <a:picLocks noChangeAspect="1"/>
          </p:cNvPicPr>
          <p:nvPr/>
        </p:nvPicPr>
        <p:blipFill>
          <a:blip r:embed="rId5"/>
          <a:stretch>
            <a:fillRect/>
          </a:stretch>
        </p:blipFill>
        <p:spPr>
          <a:xfrm>
            <a:off x="6520815" y="2124075"/>
            <a:ext cx="5304790" cy="3235325"/>
          </a:xfrm>
          <a:prstGeom prst="rect">
            <a:avLst/>
          </a:prstGeom>
        </p:spPr>
      </p:pic>
      <p:sp>
        <p:nvSpPr>
          <p:cNvPr id="2" name="文本框 1"/>
          <p:cNvSpPr txBox="1"/>
          <p:nvPr/>
        </p:nvSpPr>
        <p:spPr>
          <a:xfrm>
            <a:off x="7336790" y="548005"/>
            <a:ext cx="6096000" cy="398780"/>
          </a:xfrm>
          <a:prstGeom prst="rect">
            <a:avLst/>
          </a:prstGeom>
          <a:noFill/>
        </p:spPr>
        <p:txBody>
          <a:bodyPr wrap="square" rtlCol="0" anchor="t">
            <a:spAutoFit/>
          </a:bodyPr>
          <a:p>
            <a:r>
              <a:rPr lang="zh-CN" altLang="en-US" sz="2000">
                <a:solidFill>
                  <a:srgbClr val="0070C0"/>
                </a:solidFill>
                <a:latin typeface="Times New Roman" panose="02020603050405020304" charset="0"/>
                <a:ea typeface="华文中宋" panose="02010600040101010101" charset="-122"/>
                <a:cs typeface="Times New Roman" panose="02020603050405020304" charset="0"/>
                <a:sym typeface="+mn-ea"/>
              </a:rPr>
              <a:t>求递归下降子程序为什么要</a:t>
            </a:r>
            <a:r>
              <a:rPr lang="en-US" altLang="zh-CN" sz="2000">
                <a:solidFill>
                  <a:srgbClr val="0070C0"/>
                </a:solidFill>
                <a:latin typeface="Times New Roman" panose="02020603050405020304" charset="0"/>
                <a:ea typeface="华文中宋" panose="02010600040101010101" charset="-122"/>
                <a:cs typeface="Times New Roman" panose="02020603050405020304" charset="0"/>
                <a:sym typeface="+mn-ea"/>
              </a:rPr>
              <a:t>FIRST</a:t>
            </a:r>
            <a:r>
              <a:rPr lang="zh-CN" altLang="en-US" sz="2000">
                <a:solidFill>
                  <a:srgbClr val="0070C0"/>
                </a:solidFill>
                <a:latin typeface="Times New Roman" panose="02020603050405020304" charset="0"/>
                <a:ea typeface="华文中宋" panose="02010600040101010101" charset="-122"/>
                <a:cs typeface="Times New Roman" panose="02020603050405020304" charset="0"/>
                <a:sym typeface="+mn-ea"/>
              </a:rPr>
              <a:t>集？</a:t>
            </a:r>
            <a:endParaRPr lang="zh-CN" altLang="en-US" sz="2000">
              <a:solidFill>
                <a:srgbClr val="0070C0"/>
              </a:solidFill>
              <a:latin typeface="Times New Roman" panose="02020603050405020304" charset="0"/>
              <a:ea typeface="华文中宋" panose="02010600040101010101" charset="-122"/>
              <a:cs typeface="Times New Roman" panose="0202060305040502030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xit" presetSubtype="12" fill="hold" nodeType="clickEffect">
                                  <p:stCondLst>
                                    <p:cond delay="0"/>
                                  </p:stCondLst>
                                  <p:childTnLst>
                                    <p:animEffect transition="out" filter="strips(downLeft)">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8" presetClass="exit" presetSubtype="12" fill="hold" nodeType="withEffect">
                                  <p:stCondLst>
                                    <p:cond delay="0"/>
                                  </p:stCondLst>
                                  <p:childTnLst>
                                    <p:animEffect transition="out" filter="strips(downLeft)">
                                      <p:cBhvr>
                                        <p:cTn id="9" dur="500"/>
                                        <p:tgtEl>
                                          <p:spTgt spid="16"/>
                                        </p:tgtEl>
                                      </p:cBhvr>
                                    </p:animEffect>
                                    <p:set>
                                      <p:cBhvr>
                                        <p:cTn id="10" dur="1" fill="hold">
                                          <p:stCondLst>
                                            <p:cond delay="499"/>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strips(downLeft)">
                                      <p:cBhvr>
                                        <p:cTn id="15" dur="500"/>
                                        <p:tgtEl>
                                          <p:spTgt spid="8"/>
                                        </p:tgtEl>
                                      </p:cBhvr>
                                    </p:animEffect>
                                  </p:childTnLst>
                                </p:cTn>
                              </p:par>
                              <p:par>
                                <p:cTn id="16" presetID="18" presetClass="entr" presetSubtype="12"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strips(downLeft)">
                                      <p:cBhvr>
                                        <p:cTn id="18" dur="500"/>
                                        <p:tgtEl>
                                          <p:spTgt spid="11"/>
                                        </p:tgtEl>
                                      </p:cBhvr>
                                    </p:animEffect>
                                  </p:childTnLst>
                                </p:cTn>
                              </p:par>
                              <p:par>
                                <p:cTn id="19" presetID="18" presetClass="entr" presetSubtype="12"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strips(downLeft)">
                                      <p:cBhvr>
                                        <p:cTn id="21" dur="500"/>
                                        <p:tgtEl>
                                          <p:spTgt spid="9"/>
                                        </p:tgtEl>
                                      </p:cBhvr>
                                    </p:animEffect>
                                  </p:childTnLst>
                                </p:cTn>
                              </p:par>
                              <p:par>
                                <p:cTn id="22" presetID="18" presetClass="entr" presetSubtype="12"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strips(downLeft)">
                                      <p:cBhvr>
                                        <p:cTn id="24" dur="500"/>
                                        <p:tgtEl>
                                          <p:spTgt spid="12"/>
                                        </p:tgtEl>
                                      </p:cBhvr>
                                    </p:animEffect>
                                  </p:childTnLst>
                                </p:cTn>
                              </p:par>
                              <p:par>
                                <p:cTn id="25" presetID="18" presetClass="entr" presetSubtype="12"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strips(downLeft)">
                                      <p:cBhvr>
                                        <p:cTn id="27" dur="500"/>
                                        <p:tgtEl>
                                          <p:spTgt spid="10"/>
                                        </p:tgtEl>
                                      </p:cBhvr>
                                    </p:animEffect>
                                  </p:childTnLst>
                                </p:cTn>
                              </p:par>
                              <p:par>
                                <p:cTn id="28" presetID="18" presetClass="entr" presetSubtype="12"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strips(downLeft)">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linds(horizontal)">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5280" y="486410"/>
            <a:ext cx="278765" cy="541655"/>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624681" y="527061"/>
            <a:ext cx="1706880" cy="460375"/>
          </a:xfrm>
          <a:prstGeom prst="rect">
            <a:avLst/>
          </a:prstGeom>
          <a:noFill/>
        </p:spPr>
        <p:txBody>
          <a:bodyPr wrap="none" rtlCol="0">
            <a:spAutoFit/>
          </a:bodyPr>
          <a:lstStyle/>
          <a:p>
            <a:pPr algn="l"/>
            <a:r>
              <a:rPr lang="zh-CN" altLang="en-US" sz="2400" b="1" dirty="0">
                <a:solidFill>
                  <a:srgbClr val="7188A8"/>
                </a:solidFill>
                <a:cs typeface="+mn-ea"/>
                <a:sym typeface="+mn-lt"/>
              </a:rPr>
              <a:t>作业题</a:t>
            </a:r>
            <a:r>
              <a:rPr lang="zh-CN" altLang="en-US" sz="2400" b="1" dirty="0">
                <a:solidFill>
                  <a:srgbClr val="7188A8"/>
                </a:solidFill>
                <a:cs typeface="+mn-ea"/>
                <a:sym typeface="+mn-lt"/>
              </a:rPr>
              <a:t>精讲</a:t>
            </a:r>
            <a:endParaRPr lang="zh-CN" altLang="en-US" sz="2400" b="1" dirty="0">
              <a:solidFill>
                <a:srgbClr val="7188A8"/>
              </a:solidFill>
              <a:cs typeface="+mn-ea"/>
              <a:sym typeface="+mn-lt"/>
            </a:endParaRPr>
          </a:p>
        </p:txBody>
      </p:sp>
      <p:sp>
        <p:nvSpPr>
          <p:cNvPr id="2" name="文本框 1"/>
          <p:cNvSpPr txBox="1"/>
          <p:nvPr/>
        </p:nvSpPr>
        <p:spPr>
          <a:xfrm>
            <a:off x="1186180" y="987425"/>
            <a:ext cx="10119360" cy="1198880"/>
          </a:xfrm>
          <a:prstGeom prst="rect">
            <a:avLst/>
          </a:prstGeom>
          <a:noFill/>
        </p:spPr>
        <p:txBody>
          <a:bodyPr wrap="square" rtlCol="0" anchor="t">
            <a:spAutoFit/>
          </a:bodyPr>
          <a:p>
            <a:pPr indent="0" fontAlgn="auto">
              <a:lnSpc>
                <a:spcPct val="150000"/>
              </a:lnSpc>
            </a:pPr>
            <a:r>
              <a:rPr lang="en-US" altLang="zh-CN" sz="2400" b="1">
                <a:solidFill>
                  <a:schemeClr val="tx1">
                    <a:lumMod val="85000"/>
                    <a:lumOff val="15000"/>
                  </a:schemeClr>
                </a:solidFill>
                <a:latin typeface="Times New Roman" panose="02020603050405020304" charset="0"/>
                <a:ea typeface="等线" panose="02010600030101010101" pitchFamily="2" charset="-122"/>
                <a:cs typeface="Times New Roman" panose="02020603050405020304" charset="0"/>
                <a:sym typeface="+mn-ea"/>
              </a:rPr>
              <a:t>P38 5(2).</a:t>
            </a:r>
            <a:r>
              <a:rPr lang="en-US" altLang="zh-CN" sz="2400" b="1">
                <a:solidFill>
                  <a:schemeClr val="tx1">
                    <a:lumMod val="85000"/>
                    <a:lumOff val="15000"/>
                  </a:schemeClr>
                </a:solidFill>
                <a:latin typeface="等线" panose="02010600030101010101" pitchFamily="2" charset="-122"/>
                <a:ea typeface="等线" panose="02010600030101010101" pitchFamily="2" charset="-122"/>
                <a:cs typeface="等线" panose="02010600030101010101" pitchFamily="2" charset="-122"/>
                <a:sym typeface="+mn-ea"/>
              </a:rPr>
              <a:t> </a:t>
            </a:r>
            <a:r>
              <a:rPr lang="zh-CN" altLang="en-US" sz="2400" b="1">
                <a:solidFill>
                  <a:schemeClr val="tx1">
                    <a:lumMod val="85000"/>
                    <a:lumOff val="15000"/>
                  </a:schemeClr>
                </a:solidFill>
                <a:latin typeface="等线" panose="02010600030101010101" pitchFamily="2" charset="-122"/>
                <a:ea typeface="等线" panose="02010600030101010101" pitchFamily="2" charset="-122"/>
                <a:cs typeface="等线" panose="02010600030101010101" pitchFamily="2" charset="-122"/>
                <a:sym typeface="+mn-ea"/>
              </a:rPr>
              <a:t>根据如下</a:t>
            </a:r>
            <a:r>
              <a:rPr lang="en-US" altLang="zh-CN" sz="2400" b="1">
                <a:solidFill>
                  <a:schemeClr val="tx1">
                    <a:lumMod val="85000"/>
                    <a:lumOff val="15000"/>
                  </a:schemeClr>
                </a:solidFill>
                <a:latin typeface="等线" panose="02010600030101010101" pitchFamily="2" charset="-122"/>
                <a:ea typeface="等线" panose="02010600030101010101" pitchFamily="2" charset="-122"/>
                <a:cs typeface="等线" panose="02010600030101010101" pitchFamily="2" charset="-122"/>
                <a:sym typeface="+mn-ea"/>
              </a:rPr>
              <a:t>语言构造相应的文法:</a:t>
            </a:r>
            <a:endParaRPr lang="en-US" altLang="zh-CN" sz="2400" b="1">
              <a:solidFill>
                <a:schemeClr val="tx1">
                  <a:lumMod val="85000"/>
                  <a:lumOff val="15000"/>
                </a:schemeClr>
              </a:solidFill>
              <a:latin typeface="等线" panose="02010600030101010101" pitchFamily="2" charset="-122"/>
              <a:ea typeface="等线" panose="02010600030101010101" pitchFamily="2" charset="-122"/>
              <a:cs typeface="等线" panose="02010600030101010101" pitchFamily="2" charset="-122"/>
              <a:sym typeface="+mn-ea"/>
            </a:endParaRPr>
          </a:p>
          <a:p>
            <a:pPr indent="0" algn="ctr" fontAlgn="auto">
              <a:lnSpc>
                <a:spcPct val="150000"/>
              </a:lnSpc>
            </a:pPr>
            <a:r>
              <a:rPr lang="en-US" altLang="zh-CN" sz="2400" b="1">
                <a:solidFill>
                  <a:schemeClr val="tx1">
                    <a:lumMod val="85000"/>
                    <a:lumOff val="15000"/>
                  </a:schemeClr>
                </a:solidFill>
                <a:latin typeface="Times New Roman" panose="02020603050405020304" charset="0"/>
                <a:ea typeface="等线" panose="02010600030101010101" pitchFamily="2" charset="-122"/>
                <a:cs typeface="Times New Roman" panose="02020603050405020304" charset="0"/>
                <a:sym typeface="+mn-ea"/>
              </a:rPr>
              <a:t>{ (a</a:t>
            </a:r>
            <a:r>
              <a:rPr lang="en-US" altLang="zh-CN" sz="2400" b="1" baseline="30000">
                <a:solidFill>
                  <a:schemeClr val="tx1">
                    <a:lumMod val="85000"/>
                    <a:lumOff val="15000"/>
                  </a:schemeClr>
                </a:solidFill>
                <a:latin typeface="Times New Roman" panose="02020603050405020304" charset="0"/>
                <a:ea typeface="等线" panose="02010600030101010101" pitchFamily="2" charset="-122"/>
                <a:cs typeface="Times New Roman" panose="02020603050405020304" charset="0"/>
                <a:sym typeface="+mn-ea"/>
              </a:rPr>
              <a:t>n</a:t>
            </a:r>
            <a:r>
              <a:rPr lang="en-US" altLang="zh-CN" sz="2400" b="1">
                <a:solidFill>
                  <a:schemeClr val="tx1">
                    <a:lumMod val="85000"/>
                    <a:lumOff val="15000"/>
                  </a:schemeClr>
                </a:solidFill>
                <a:latin typeface="Times New Roman" panose="02020603050405020304" charset="0"/>
                <a:ea typeface="等线" panose="02010600030101010101" pitchFamily="2" charset="-122"/>
                <a:cs typeface="Times New Roman" panose="02020603050405020304" charset="0"/>
                <a:sym typeface="+mn-ea"/>
              </a:rPr>
              <a:t>)(b</a:t>
            </a:r>
            <a:r>
              <a:rPr lang="en-US" altLang="zh-CN" sz="2400" b="1" baseline="30000">
                <a:solidFill>
                  <a:schemeClr val="tx1">
                    <a:lumMod val="85000"/>
                    <a:lumOff val="15000"/>
                  </a:schemeClr>
                </a:solidFill>
                <a:latin typeface="Times New Roman" panose="02020603050405020304" charset="0"/>
                <a:ea typeface="等线" panose="02010600030101010101" pitchFamily="2" charset="-122"/>
                <a:cs typeface="Times New Roman" panose="02020603050405020304" charset="0"/>
                <a:sym typeface="+mn-ea"/>
              </a:rPr>
              <a:t>n</a:t>
            </a:r>
            <a:r>
              <a:rPr lang="en-US" altLang="zh-CN" sz="2400" b="1">
                <a:solidFill>
                  <a:schemeClr val="tx1">
                    <a:lumMod val="85000"/>
                    <a:lumOff val="15000"/>
                  </a:schemeClr>
                </a:solidFill>
                <a:latin typeface="Times New Roman" panose="02020603050405020304" charset="0"/>
                <a:ea typeface="等线" panose="02010600030101010101" pitchFamily="2" charset="-122"/>
                <a:cs typeface="Times New Roman" panose="02020603050405020304" charset="0"/>
                <a:sym typeface="+mn-ea"/>
              </a:rPr>
              <a:t>) | n = 1,2,3……}</a:t>
            </a:r>
            <a:endParaRPr lang="en-US" altLang="zh-CN" sz="2400" b="1">
              <a:solidFill>
                <a:schemeClr val="tx1">
                  <a:lumMod val="85000"/>
                  <a:lumOff val="15000"/>
                </a:schemeClr>
              </a:solidFill>
              <a:latin typeface="Times New Roman" panose="02020603050405020304" charset="0"/>
              <a:ea typeface="等线" panose="02010600030101010101" pitchFamily="2" charset="-122"/>
              <a:cs typeface="Times New Roman" panose="02020603050405020304" charset="0"/>
              <a:sym typeface="+mn-ea"/>
            </a:endParaRPr>
          </a:p>
        </p:txBody>
      </p:sp>
      <p:sp>
        <p:nvSpPr>
          <p:cNvPr id="3" name="文本框 2"/>
          <p:cNvSpPr txBox="1"/>
          <p:nvPr/>
        </p:nvSpPr>
        <p:spPr>
          <a:xfrm>
            <a:off x="1010285" y="2407920"/>
            <a:ext cx="5751830" cy="3415030"/>
          </a:xfrm>
          <a:prstGeom prst="rect">
            <a:avLst/>
          </a:prstGeom>
          <a:noFill/>
        </p:spPr>
        <p:txBody>
          <a:bodyPr wrap="square" rtlCol="0" anchor="t">
            <a:spAutoFit/>
          </a:bodyPr>
          <a:p>
            <a:pPr indent="0">
              <a:buClr>
                <a:srgbClr val="FF3300"/>
              </a:buClr>
              <a:buFont typeface="Wingdings" panose="05000000000000000000" pitchFamily="2" charset="2"/>
              <a:buNone/>
            </a:pPr>
            <a:r>
              <a:rPr lang="zh-CN" altLang="en-US" sz="2400" b="1">
                <a:solidFill>
                  <a:srgbClr val="FF0000"/>
                </a:solidFill>
                <a:ea typeface="楷体_GB2312" pitchFamily="49" charset="-122"/>
                <a:sym typeface="+mn-ea"/>
              </a:rPr>
              <a:t>常见错误</a:t>
            </a:r>
            <a:endParaRPr lang="zh-CN" altLang="en-US" sz="2400" b="1">
              <a:ea typeface="楷体_GB2312" pitchFamily="49" charset="-122"/>
              <a:sym typeface="+mn-ea"/>
            </a:endParaRPr>
          </a:p>
          <a:p>
            <a:pPr indent="0">
              <a:buClr>
                <a:srgbClr val="FF3300"/>
              </a:buClr>
              <a:buFont typeface="Wingdings" panose="05000000000000000000" pitchFamily="2" charset="2"/>
              <a:buNone/>
            </a:pPr>
            <a:endParaRPr lang="zh-CN" altLang="en-US" sz="2400" b="1">
              <a:ea typeface="楷体_GB2312" pitchFamily="49" charset="-122"/>
            </a:endParaRPr>
          </a:p>
          <a:p>
            <a:r>
              <a:rPr lang="zh-CN" altLang="en-US" sz="2400">
                <a:ea typeface="楷体_GB2312" pitchFamily="49" charset="-122"/>
                <a:sym typeface="+mn-ea"/>
              </a:rPr>
              <a:t>   ①忽略了题目要求</a:t>
            </a:r>
            <a:r>
              <a:rPr lang="en-US" altLang="zh-CN" sz="2400">
                <a:ea typeface="楷体_GB2312" pitchFamily="49" charset="-122"/>
                <a:sym typeface="+mn-ea"/>
              </a:rPr>
              <a:t>a,b</a:t>
            </a:r>
            <a:r>
              <a:rPr lang="zh-CN" altLang="en-US" sz="2400">
                <a:ea typeface="楷体_GB2312" pitchFamily="49" charset="-122"/>
                <a:sym typeface="+mn-ea"/>
              </a:rPr>
              <a:t>的个数是相等的</a:t>
            </a:r>
            <a:endParaRPr lang="zh-CN" altLang="en-US" sz="2400">
              <a:ea typeface="楷体_GB2312" pitchFamily="49" charset="-122"/>
            </a:endParaRPr>
          </a:p>
          <a:p>
            <a:r>
              <a:rPr lang="zh-CN" altLang="en-US" sz="2400">
                <a:ea typeface="楷体_GB2312" pitchFamily="49" charset="-122"/>
                <a:sym typeface="+mn-ea"/>
              </a:rPr>
              <a:t>       如： </a:t>
            </a:r>
            <a:r>
              <a:rPr lang="en-US" altLang="zh-CN" sz="2400">
                <a:latin typeface="Times New Roman" panose="02020603050405020304" charset="0"/>
                <a:ea typeface="楷体_GB2312" pitchFamily="49" charset="-122"/>
                <a:cs typeface="Times New Roman" panose="02020603050405020304" charset="0"/>
                <a:sym typeface="+mn-ea"/>
              </a:rPr>
              <a:t>Z </a:t>
            </a:r>
            <a:r>
              <a:rPr lang="zh-CN" altLang="en-US" sz="2400">
                <a:latin typeface="Times New Roman" panose="02020603050405020304" charset="0"/>
                <a:ea typeface="楷体_GB2312" pitchFamily="49" charset="-122"/>
                <a:cs typeface="Times New Roman" panose="02020603050405020304" charset="0"/>
                <a:sym typeface="+mn-ea"/>
              </a:rPr>
              <a:t>→</a:t>
            </a:r>
            <a:r>
              <a:rPr lang="en-US" altLang="zh-CN" sz="2400">
                <a:latin typeface="Times New Roman" panose="02020603050405020304" charset="0"/>
                <a:ea typeface="楷体_GB2312" pitchFamily="49" charset="-122"/>
                <a:cs typeface="Times New Roman" panose="02020603050405020304" charset="0"/>
                <a:sym typeface="+mn-ea"/>
              </a:rPr>
              <a:t> (AB)</a:t>
            </a:r>
            <a:endParaRPr lang="en-US" altLang="zh-CN" sz="2400">
              <a:latin typeface="Times New Roman" panose="02020603050405020304" charset="0"/>
              <a:ea typeface="楷体_GB2312" pitchFamily="49" charset="-122"/>
              <a:cs typeface="Times New Roman" panose="02020603050405020304" charset="0"/>
            </a:endParaRPr>
          </a:p>
          <a:p>
            <a:r>
              <a:rPr lang="en-US" altLang="zh-CN" sz="2400">
                <a:latin typeface="Times New Roman" panose="02020603050405020304" charset="0"/>
                <a:ea typeface="楷体_GB2312" pitchFamily="49" charset="-122"/>
                <a:cs typeface="Times New Roman" panose="02020603050405020304" charset="0"/>
                <a:sym typeface="+mn-ea"/>
              </a:rPr>
              <a:t>                 A </a:t>
            </a:r>
            <a:r>
              <a:rPr lang="zh-CN" altLang="en-US" sz="2400">
                <a:latin typeface="Times New Roman" panose="02020603050405020304" charset="0"/>
                <a:ea typeface="楷体_GB2312" pitchFamily="49" charset="-122"/>
                <a:cs typeface="Times New Roman" panose="02020603050405020304" charset="0"/>
                <a:sym typeface="+mn-ea"/>
              </a:rPr>
              <a:t>→</a:t>
            </a:r>
            <a:r>
              <a:rPr lang="en-US" altLang="zh-CN" sz="2400">
                <a:latin typeface="Times New Roman" panose="02020603050405020304" charset="0"/>
                <a:ea typeface="楷体_GB2312" pitchFamily="49" charset="-122"/>
                <a:cs typeface="Times New Roman" panose="02020603050405020304" charset="0"/>
                <a:sym typeface="+mn-ea"/>
              </a:rPr>
              <a:t> aA | a</a:t>
            </a:r>
            <a:endParaRPr lang="en-US" altLang="zh-CN" sz="2400">
              <a:latin typeface="Times New Roman" panose="02020603050405020304" charset="0"/>
              <a:ea typeface="楷体_GB2312" pitchFamily="49" charset="-122"/>
              <a:cs typeface="Times New Roman" panose="02020603050405020304" charset="0"/>
            </a:endParaRPr>
          </a:p>
          <a:p>
            <a:r>
              <a:rPr lang="en-US" altLang="zh-CN" sz="2400">
                <a:latin typeface="Times New Roman" panose="02020603050405020304" charset="0"/>
                <a:ea typeface="楷体_GB2312" pitchFamily="49" charset="-122"/>
                <a:cs typeface="Times New Roman" panose="02020603050405020304" charset="0"/>
                <a:sym typeface="+mn-ea"/>
              </a:rPr>
              <a:t>                 B </a:t>
            </a:r>
            <a:r>
              <a:rPr lang="zh-CN" altLang="en-US" sz="2400">
                <a:latin typeface="Times New Roman" panose="02020603050405020304" charset="0"/>
                <a:ea typeface="楷体_GB2312" pitchFamily="49" charset="-122"/>
                <a:cs typeface="Times New Roman" panose="02020603050405020304" charset="0"/>
                <a:sym typeface="+mn-ea"/>
              </a:rPr>
              <a:t>→</a:t>
            </a:r>
            <a:r>
              <a:rPr lang="en-US" altLang="zh-CN" sz="2400">
                <a:latin typeface="Times New Roman" panose="02020603050405020304" charset="0"/>
                <a:ea typeface="楷体_GB2312" pitchFamily="49" charset="-122"/>
                <a:cs typeface="Times New Roman" panose="02020603050405020304" charset="0"/>
                <a:sym typeface="+mn-ea"/>
              </a:rPr>
              <a:t> bB | b</a:t>
            </a:r>
            <a:endParaRPr lang="en-US" altLang="zh-CN" sz="2400">
              <a:latin typeface="Times New Roman" panose="02020603050405020304" charset="0"/>
              <a:ea typeface="楷体_GB2312" pitchFamily="49" charset="-122"/>
              <a:cs typeface="Times New Roman" panose="02020603050405020304" charset="0"/>
            </a:endParaRPr>
          </a:p>
          <a:p>
            <a:r>
              <a:rPr lang="en-US" altLang="zh-CN" sz="2400">
                <a:ea typeface="楷体_GB2312" pitchFamily="49" charset="-122"/>
                <a:sym typeface="+mn-ea"/>
              </a:rPr>
              <a:t>   ②</a:t>
            </a:r>
            <a:r>
              <a:rPr lang="zh-CN" altLang="en-US" sz="2400">
                <a:ea typeface="楷体_GB2312" pitchFamily="49" charset="-122"/>
                <a:sym typeface="+mn-ea"/>
              </a:rPr>
              <a:t>忽略了‘</a:t>
            </a:r>
            <a:r>
              <a:rPr lang="en-US" altLang="zh-CN" sz="2400">
                <a:latin typeface="Times New Roman" panose="02020603050405020304" charset="0"/>
                <a:ea typeface="楷体_GB2312" pitchFamily="49" charset="-122"/>
                <a:cs typeface="Times New Roman" panose="02020603050405020304" charset="0"/>
                <a:sym typeface="+mn-ea"/>
              </a:rPr>
              <a:t>(</a:t>
            </a:r>
            <a:r>
              <a:rPr lang="zh-CN" altLang="en-US" sz="2400">
                <a:ea typeface="楷体_GB2312" pitchFamily="49" charset="-122"/>
                <a:sym typeface="+mn-ea"/>
              </a:rPr>
              <a:t>’和‘</a:t>
            </a:r>
            <a:r>
              <a:rPr lang="en-US" altLang="zh-CN" sz="2400">
                <a:latin typeface="Times New Roman" panose="02020603050405020304" charset="0"/>
                <a:ea typeface="楷体_GB2312" pitchFamily="49" charset="-122"/>
                <a:cs typeface="Times New Roman" panose="02020603050405020304" charset="0"/>
                <a:sym typeface="+mn-ea"/>
              </a:rPr>
              <a:t>)</a:t>
            </a:r>
            <a:r>
              <a:rPr lang="zh-CN" altLang="en-US" sz="2400">
                <a:ea typeface="楷体_GB2312" pitchFamily="49" charset="-122"/>
                <a:sym typeface="+mn-ea"/>
              </a:rPr>
              <a:t>’是终结符</a:t>
            </a:r>
            <a:r>
              <a:rPr lang="en-US" altLang="zh-CN" sz="2400">
                <a:ea typeface="楷体_GB2312" pitchFamily="49" charset="-122"/>
                <a:sym typeface="+mn-ea"/>
              </a:rPr>
              <a:t>                                                                                                                                                                                                                                      </a:t>
            </a:r>
            <a:endParaRPr lang="zh-CN" altLang="en-US" sz="2400">
              <a:ea typeface="楷体_GB2312" pitchFamily="49" charset="-122"/>
            </a:endParaRPr>
          </a:p>
          <a:p>
            <a:r>
              <a:rPr lang="en-US" altLang="zh-CN" sz="2400">
                <a:ea typeface="楷体_GB2312" pitchFamily="49" charset="-122"/>
                <a:sym typeface="+mn-ea"/>
              </a:rPr>
              <a:t> </a:t>
            </a:r>
            <a:r>
              <a:rPr lang="zh-CN" altLang="en-US" sz="2400">
                <a:ea typeface="楷体_GB2312" pitchFamily="49" charset="-122"/>
                <a:sym typeface="+mn-ea"/>
              </a:rPr>
              <a:t>       如：</a:t>
            </a:r>
            <a:r>
              <a:rPr lang="en-US" altLang="zh-CN" sz="2400">
                <a:latin typeface="Times New Roman" panose="02020603050405020304" charset="0"/>
                <a:ea typeface="楷体_GB2312" pitchFamily="49" charset="-122"/>
                <a:cs typeface="Times New Roman" panose="02020603050405020304" charset="0"/>
                <a:sym typeface="+mn-ea"/>
              </a:rPr>
              <a:t>G </a:t>
            </a:r>
            <a:r>
              <a:rPr lang="zh-CN" altLang="en-US" sz="2400">
                <a:latin typeface="Times New Roman" panose="02020603050405020304" charset="0"/>
                <a:ea typeface="楷体_GB2312" pitchFamily="49" charset="-122"/>
                <a:cs typeface="Times New Roman" panose="02020603050405020304" charset="0"/>
                <a:sym typeface="+mn-ea"/>
              </a:rPr>
              <a:t>→</a:t>
            </a:r>
            <a:r>
              <a:rPr lang="en-US" altLang="zh-CN" sz="2400">
                <a:latin typeface="Times New Roman" panose="02020603050405020304" charset="0"/>
                <a:ea typeface="楷体_GB2312" pitchFamily="49" charset="-122"/>
                <a:cs typeface="Times New Roman" panose="02020603050405020304" charset="0"/>
                <a:sym typeface="+mn-ea"/>
              </a:rPr>
              <a:t> (Z)</a:t>
            </a:r>
            <a:endParaRPr lang="en-US" altLang="zh-CN" sz="2400">
              <a:latin typeface="Times New Roman" panose="02020603050405020304" charset="0"/>
              <a:ea typeface="楷体_GB2312" pitchFamily="49" charset="-122"/>
              <a:cs typeface="Times New Roman" panose="02020603050405020304" charset="0"/>
            </a:endParaRPr>
          </a:p>
          <a:p>
            <a:r>
              <a:rPr lang="en-US" altLang="zh-CN" sz="2400">
                <a:latin typeface="Times New Roman" panose="02020603050405020304" charset="0"/>
                <a:ea typeface="楷体_GB2312" pitchFamily="49" charset="-122"/>
                <a:cs typeface="Times New Roman" panose="02020603050405020304" charset="0"/>
                <a:sym typeface="+mn-ea"/>
              </a:rPr>
              <a:t>                 Z </a:t>
            </a:r>
            <a:r>
              <a:rPr lang="zh-CN" altLang="en-US" sz="2400">
                <a:latin typeface="Times New Roman" panose="02020603050405020304" charset="0"/>
                <a:ea typeface="楷体_GB2312" pitchFamily="49" charset="-122"/>
                <a:cs typeface="Times New Roman" panose="02020603050405020304" charset="0"/>
                <a:sym typeface="+mn-ea"/>
              </a:rPr>
              <a:t>→</a:t>
            </a:r>
            <a:r>
              <a:rPr lang="en-US" altLang="zh-CN" sz="2400">
                <a:latin typeface="Times New Roman" panose="02020603050405020304" charset="0"/>
                <a:ea typeface="楷体_GB2312" pitchFamily="49" charset="-122"/>
                <a:cs typeface="Times New Roman" panose="02020603050405020304" charset="0"/>
                <a:sym typeface="+mn-ea"/>
              </a:rPr>
              <a:t> aZb | ab</a:t>
            </a:r>
            <a:endParaRPr lang="en-US" altLang="zh-CN" sz="2400">
              <a:latin typeface="Times New Roman" panose="02020603050405020304" charset="0"/>
              <a:ea typeface="楷体_GB2312" pitchFamily="49" charset="-122"/>
              <a:cs typeface="Times New Roman" panose="02020603050405020304" charset="0"/>
              <a:sym typeface="+mn-ea"/>
            </a:endParaRPr>
          </a:p>
        </p:txBody>
      </p:sp>
      <p:sp>
        <p:nvSpPr>
          <p:cNvPr id="5" name="文本框 4"/>
          <p:cNvSpPr txBox="1"/>
          <p:nvPr/>
        </p:nvSpPr>
        <p:spPr>
          <a:xfrm>
            <a:off x="6762115" y="2407920"/>
            <a:ext cx="3800475" cy="1568450"/>
          </a:xfrm>
          <a:prstGeom prst="rect">
            <a:avLst/>
          </a:prstGeom>
          <a:noFill/>
        </p:spPr>
        <p:txBody>
          <a:bodyPr wrap="square" rtlCol="0" anchor="t">
            <a:spAutoFit/>
          </a:bodyPr>
          <a:p>
            <a:r>
              <a:rPr lang="zh-CN" altLang="en-US" sz="2400" b="1">
                <a:solidFill>
                  <a:srgbClr val="0070C0"/>
                </a:solidFill>
                <a:ea typeface="楷体_GB2312" pitchFamily="49" charset="-122"/>
                <a:sym typeface="+mn-ea"/>
              </a:rPr>
              <a:t>正确解答</a:t>
            </a:r>
            <a:endParaRPr lang="zh-CN" altLang="en-US" sz="2400" b="1">
              <a:solidFill>
                <a:srgbClr val="0070C0"/>
              </a:solidFill>
              <a:ea typeface="楷体_GB2312" pitchFamily="49" charset="-122"/>
              <a:sym typeface="+mn-ea"/>
            </a:endParaRPr>
          </a:p>
          <a:p>
            <a:endParaRPr lang="zh-CN" altLang="en-US" sz="2400">
              <a:ea typeface="楷体_GB2312" pitchFamily="49" charset="-122"/>
            </a:endParaRPr>
          </a:p>
          <a:p>
            <a:r>
              <a:rPr lang="zh-CN" altLang="en-US" sz="2400">
                <a:ea typeface="楷体_GB2312" pitchFamily="49" charset="-122"/>
                <a:sym typeface="+mn-ea"/>
              </a:rPr>
              <a:t>       </a:t>
            </a:r>
            <a:r>
              <a:rPr lang="en-US" altLang="zh-CN" sz="2400">
                <a:latin typeface="Times New Roman" panose="02020603050405020304" charset="0"/>
                <a:ea typeface="楷体_GB2312" pitchFamily="49" charset="-122"/>
                <a:cs typeface="Times New Roman" panose="02020603050405020304" charset="0"/>
                <a:sym typeface="+mn-ea"/>
              </a:rPr>
              <a:t>Z </a:t>
            </a:r>
            <a:r>
              <a:rPr lang="zh-CN" altLang="en-US" sz="2400">
                <a:latin typeface="Times New Roman" panose="02020603050405020304" charset="0"/>
                <a:ea typeface="楷体_GB2312" pitchFamily="49" charset="-122"/>
                <a:cs typeface="Times New Roman" panose="02020603050405020304" charset="0"/>
                <a:sym typeface="+mn-ea"/>
              </a:rPr>
              <a:t>→</a:t>
            </a:r>
            <a:r>
              <a:rPr lang="en-US" altLang="zh-CN" sz="2400">
                <a:latin typeface="Times New Roman" panose="02020603050405020304" charset="0"/>
                <a:ea typeface="楷体_GB2312" pitchFamily="49" charset="-122"/>
                <a:cs typeface="Times New Roman" panose="02020603050405020304" charset="0"/>
                <a:sym typeface="+mn-ea"/>
              </a:rPr>
              <a:t> (A)</a:t>
            </a:r>
            <a:endParaRPr lang="en-US" altLang="zh-CN" sz="2400">
              <a:latin typeface="Times New Roman" panose="02020603050405020304" charset="0"/>
              <a:ea typeface="楷体_GB2312" pitchFamily="49" charset="-122"/>
              <a:cs typeface="Times New Roman" panose="02020603050405020304" charset="0"/>
            </a:endParaRPr>
          </a:p>
          <a:p>
            <a:r>
              <a:rPr lang="en-US" altLang="zh-CN" sz="2400">
                <a:latin typeface="Times New Roman" panose="02020603050405020304" charset="0"/>
                <a:ea typeface="楷体_GB2312" pitchFamily="49" charset="-122"/>
                <a:cs typeface="Times New Roman" panose="02020603050405020304" charset="0"/>
                <a:sym typeface="+mn-ea"/>
              </a:rPr>
              <a:t>        A </a:t>
            </a:r>
            <a:r>
              <a:rPr lang="zh-CN" altLang="en-US" sz="2400">
                <a:latin typeface="Times New Roman" panose="02020603050405020304" charset="0"/>
                <a:ea typeface="楷体_GB2312" pitchFamily="49" charset="-122"/>
                <a:cs typeface="Times New Roman" panose="02020603050405020304" charset="0"/>
                <a:sym typeface="+mn-ea"/>
              </a:rPr>
              <a:t>→</a:t>
            </a:r>
            <a:r>
              <a:rPr lang="en-US" altLang="zh-CN" sz="2400">
                <a:latin typeface="Times New Roman" panose="02020603050405020304" charset="0"/>
                <a:ea typeface="楷体_GB2312" pitchFamily="49" charset="-122"/>
                <a:cs typeface="Times New Roman" panose="02020603050405020304" charset="0"/>
                <a:sym typeface="+mn-ea"/>
              </a:rPr>
              <a:t> a A b | a)(b</a:t>
            </a:r>
            <a:endParaRPr lang="en-US" altLang="zh-CN" sz="2400">
              <a:latin typeface="Times New Roman" panose="02020603050405020304" charset="0"/>
              <a:ea typeface="楷体_GB2312" pitchFamily="49" charset="-122"/>
              <a:cs typeface="Times New Roman" panose="0202060305040502030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5280" y="486410"/>
            <a:ext cx="278765" cy="541655"/>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624681" y="527061"/>
            <a:ext cx="7193280" cy="460375"/>
          </a:xfrm>
          <a:prstGeom prst="rect">
            <a:avLst/>
          </a:prstGeom>
          <a:noFill/>
        </p:spPr>
        <p:txBody>
          <a:bodyPr wrap="none" rtlCol="0">
            <a:spAutoFit/>
          </a:bodyPr>
          <a:lstStyle/>
          <a:p>
            <a:pPr algn="l"/>
            <a:r>
              <a:rPr lang="zh-CN" altLang="en-US" sz="2400" b="1" dirty="0">
                <a:solidFill>
                  <a:srgbClr val="7188A8"/>
                </a:solidFill>
                <a:cs typeface="+mn-ea"/>
                <a:sym typeface="+mn-lt"/>
              </a:rPr>
              <a:t>知识点复习</a:t>
            </a:r>
            <a:r>
              <a:rPr lang="en-US" altLang="zh-CN" sz="2400" b="1" dirty="0">
                <a:solidFill>
                  <a:srgbClr val="7188A8"/>
                </a:solidFill>
                <a:cs typeface="+mn-ea"/>
                <a:sym typeface="+mn-lt"/>
              </a:rPr>
              <a:t>——</a:t>
            </a:r>
            <a:r>
              <a:rPr lang="zh-CN" altLang="en-US" sz="2400" b="1" dirty="0">
                <a:solidFill>
                  <a:srgbClr val="7188A8"/>
                </a:solidFill>
                <a:cs typeface="+mn-ea"/>
                <a:sym typeface="+mn-lt"/>
              </a:rPr>
              <a:t>符号表</a:t>
            </a:r>
            <a:r>
              <a:rPr lang="zh-CN" altLang="en-US" sz="2400" b="1" dirty="0">
                <a:solidFill>
                  <a:srgbClr val="7188A8"/>
                </a:solidFill>
                <a:cs typeface="+mn-ea"/>
                <a:sym typeface="+mn-lt"/>
              </a:rPr>
              <a:t>运行栈填写（问题比较</a:t>
            </a:r>
            <a:r>
              <a:rPr lang="zh-CN" altLang="en-US" sz="2400" b="1" dirty="0">
                <a:solidFill>
                  <a:srgbClr val="7188A8"/>
                </a:solidFill>
                <a:cs typeface="+mn-ea"/>
                <a:sym typeface="+mn-lt"/>
              </a:rPr>
              <a:t>严重）</a:t>
            </a:r>
            <a:endParaRPr lang="zh-CN" altLang="en-US" sz="2400" b="1" dirty="0">
              <a:solidFill>
                <a:srgbClr val="7188A8"/>
              </a:solidFill>
              <a:cs typeface="+mn-ea"/>
              <a:sym typeface="+mn-lt"/>
            </a:endParaRPr>
          </a:p>
        </p:txBody>
      </p:sp>
      <p:sp>
        <p:nvSpPr>
          <p:cNvPr id="3" name="文本框 2"/>
          <p:cNvSpPr txBox="1"/>
          <p:nvPr/>
        </p:nvSpPr>
        <p:spPr>
          <a:xfrm>
            <a:off x="4848225" y="925195"/>
            <a:ext cx="6887845" cy="1014730"/>
          </a:xfrm>
          <a:prstGeom prst="rect">
            <a:avLst/>
          </a:prstGeom>
          <a:noFill/>
        </p:spPr>
        <p:txBody>
          <a:bodyPr wrap="square" rtlCol="0" anchor="t">
            <a:spAutoFit/>
          </a:bodyPr>
          <a:p>
            <a:pPr fontAlgn="auto">
              <a:lnSpc>
                <a:spcPct val="150000"/>
              </a:lnSpc>
            </a:pPr>
            <a:r>
              <a:rPr lang="en-US" altLang="zh-CN" sz="2000">
                <a:latin typeface="Times New Roman" panose="02020603050405020304" charset="0"/>
                <a:ea typeface="华文中宋" panose="02010600040101010101" charset="-122"/>
                <a:cs typeface="Times New Roman" panose="02020603050405020304" charset="0"/>
                <a:sym typeface="+mn-ea"/>
              </a:rPr>
              <a:t>画出执行到位置 </a:t>
            </a:r>
            <a:r>
              <a:rPr lang="zh-CN" altLang="en-US" sz="2000">
                <a:latin typeface="Times New Roman" panose="02020603050405020304" charset="0"/>
                <a:ea typeface="华文中宋" panose="02010600040101010101" charset="-122"/>
                <a:cs typeface="Times New Roman" panose="02020603050405020304" charset="0"/>
                <a:sym typeface="+mn-ea"/>
              </a:rPr>
              <a:t>①</a:t>
            </a:r>
            <a:r>
              <a:rPr lang="en-US" altLang="zh-CN" sz="2000">
                <a:latin typeface="Times New Roman" panose="02020603050405020304" charset="0"/>
                <a:ea typeface="华文中宋" panose="02010600040101010101" charset="-122"/>
                <a:cs typeface="Times New Roman" panose="02020603050405020304" charset="0"/>
                <a:sym typeface="+mn-ea"/>
              </a:rPr>
              <a:t> 时，运行栈的内容（需画出每个活动记录的分界线，并用箭头标出每个指向活动记录基地址的指针）</a:t>
            </a:r>
            <a:endParaRPr lang="zh-CN" altLang="en-US" sz="2000">
              <a:latin typeface="Times New Roman" panose="02020603050405020304" charset="0"/>
              <a:ea typeface="华文中宋" panose="02010600040101010101" charset="-122"/>
              <a:cs typeface="Times New Roman" panose="02020603050405020304" charset="0"/>
              <a:sym typeface="+mn-ea"/>
            </a:endParaRPr>
          </a:p>
        </p:txBody>
      </p:sp>
      <p:pic>
        <p:nvPicPr>
          <p:cNvPr id="5" name="图片 4"/>
          <p:cNvPicPr>
            <a:picLocks noChangeAspect="1"/>
          </p:cNvPicPr>
          <p:nvPr/>
        </p:nvPicPr>
        <p:blipFill>
          <a:blip r:embed="rId1"/>
          <a:stretch>
            <a:fillRect/>
          </a:stretch>
        </p:blipFill>
        <p:spPr>
          <a:xfrm>
            <a:off x="840740" y="1028065"/>
            <a:ext cx="3922395" cy="5170805"/>
          </a:xfrm>
          <a:prstGeom prst="rect">
            <a:avLst/>
          </a:prstGeom>
        </p:spPr>
      </p:pic>
      <p:pic>
        <p:nvPicPr>
          <p:cNvPr id="6" name="图片 5"/>
          <p:cNvPicPr>
            <a:picLocks noChangeAspect="1"/>
          </p:cNvPicPr>
          <p:nvPr/>
        </p:nvPicPr>
        <p:blipFill>
          <a:blip r:embed="rId2"/>
          <a:stretch>
            <a:fillRect/>
          </a:stretch>
        </p:blipFill>
        <p:spPr>
          <a:xfrm>
            <a:off x="5640705" y="2313940"/>
            <a:ext cx="5579110" cy="3724910"/>
          </a:xfrm>
          <a:prstGeom prst="rect">
            <a:avLst/>
          </a:prstGeom>
        </p:spPr>
      </p:pic>
      <p:pic>
        <p:nvPicPr>
          <p:cNvPr id="11" name="图片 10"/>
          <p:cNvPicPr>
            <a:picLocks noChangeAspect="1"/>
          </p:cNvPicPr>
          <p:nvPr/>
        </p:nvPicPr>
        <p:blipFill>
          <a:blip r:embed="rId3"/>
          <a:stretch>
            <a:fillRect/>
          </a:stretch>
        </p:blipFill>
        <p:spPr>
          <a:xfrm>
            <a:off x="3395980" y="3534410"/>
            <a:ext cx="2103120" cy="1455420"/>
          </a:xfrm>
          <a:prstGeom prst="rect">
            <a:avLst/>
          </a:prstGeom>
        </p:spPr>
      </p:pic>
      <p:pic>
        <p:nvPicPr>
          <p:cNvPr id="2" name="图片 1"/>
          <p:cNvPicPr>
            <a:picLocks noChangeAspect="1"/>
          </p:cNvPicPr>
          <p:nvPr/>
        </p:nvPicPr>
        <p:blipFill>
          <a:blip r:embed="rId4"/>
          <a:stretch>
            <a:fillRect/>
          </a:stretch>
        </p:blipFill>
        <p:spPr>
          <a:xfrm>
            <a:off x="5763895" y="1939925"/>
            <a:ext cx="3855720" cy="373380"/>
          </a:xfrm>
          <a:prstGeom prst="rect">
            <a:avLst/>
          </a:prstGeom>
        </p:spPr>
      </p:pic>
      <p:cxnSp>
        <p:nvCxnSpPr>
          <p:cNvPr id="9" name="直接箭头连接符 8"/>
          <p:cNvCxnSpPr>
            <a:stCxn id="11" idx="0"/>
            <a:endCxn id="2" idx="1"/>
          </p:cNvCxnSpPr>
          <p:nvPr/>
        </p:nvCxnSpPr>
        <p:spPr>
          <a:xfrm flipV="1">
            <a:off x="4447540" y="2126615"/>
            <a:ext cx="1316355" cy="14077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flipV="1">
            <a:off x="5116195" y="3446780"/>
            <a:ext cx="774700" cy="7556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a:endCxn id="8" idx="1"/>
          </p:cNvCxnSpPr>
          <p:nvPr/>
        </p:nvCxnSpPr>
        <p:spPr>
          <a:xfrm>
            <a:off x="4530725" y="4939665"/>
            <a:ext cx="1176020" cy="13011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4" name="文本框 13"/>
          <p:cNvSpPr txBox="1"/>
          <p:nvPr/>
        </p:nvSpPr>
        <p:spPr>
          <a:xfrm>
            <a:off x="5706745" y="6039485"/>
            <a:ext cx="4837430" cy="398780"/>
          </a:xfrm>
          <a:prstGeom prst="rect">
            <a:avLst/>
          </a:prstGeom>
          <a:noFill/>
        </p:spPr>
        <p:txBody>
          <a:bodyPr wrap="square" rtlCol="0" anchor="t">
            <a:spAutoFit/>
          </a:bodyPr>
          <a:p>
            <a:pPr indent="0" fontAlgn="auto">
              <a:lnSpc>
                <a:spcPct val="100000"/>
              </a:lnSpc>
            </a:pPr>
            <a:r>
              <a:rPr lang="zh-CN" altLang="en-US" sz="2000">
                <a:latin typeface="Times New Roman" panose="02020603050405020304" charset="0"/>
                <a:ea typeface="华文中宋" panose="02010600040101010101" charset="-122"/>
                <a:cs typeface="Times New Roman" panose="02020603050405020304" charset="0"/>
                <a:sym typeface="+mn-ea"/>
              </a:rPr>
              <a:t>存放</a:t>
            </a:r>
            <a:r>
              <a:rPr lang="en-US" altLang="zh-CN" sz="2000">
                <a:latin typeface="Times New Roman" panose="02020603050405020304" charset="0"/>
                <a:ea typeface="华文中宋" panose="02010600040101010101" charset="-122"/>
                <a:cs typeface="Times New Roman" panose="02020603050405020304" charset="0"/>
                <a:sym typeface="+mn-ea"/>
              </a:rPr>
              <a:t> </a:t>
            </a:r>
            <a:r>
              <a:rPr lang="zh-CN" altLang="en-US" sz="2000">
                <a:solidFill>
                  <a:srgbClr val="FF0000"/>
                </a:solidFill>
                <a:latin typeface="Times New Roman" panose="02020603050405020304" charset="0"/>
                <a:ea typeface="华文中宋" panose="02010600040101010101" charset="-122"/>
                <a:cs typeface="Times New Roman" panose="02020603050405020304" charset="0"/>
                <a:sym typeface="+mn-ea"/>
              </a:rPr>
              <a:t>所有</a:t>
            </a:r>
            <a:r>
              <a:rPr lang="en-US" altLang="zh-CN" sz="2000">
                <a:latin typeface="Times New Roman" panose="02020603050405020304" charset="0"/>
                <a:ea typeface="华文中宋" panose="02010600040101010101" charset="-122"/>
                <a:cs typeface="Times New Roman" panose="02020603050405020304" charset="0"/>
                <a:sym typeface="+mn-ea"/>
              </a:rPr>
              <a:t> </a:t>
            </a:r>
            <a:r>
              <a:rPr lang="zh-CN" altLang="en-US" sz="2000">
                <a:latin typeface="Times New Roman" panose="02020603050405020304" charset="0"/>
                <a:ea typeface="华文中宋" panose="02010600040101010101" charset="-122"/>
                <a:cs typeface="Times New Roman" panose="02020603050405020304" charset="0"/>
                <a:sym typeface="+mn-ea"/>
              </a:rPr>
              <a:t>外层模块活动记录的</a:t>
            </a:r>
            <a:r>
              <a:rPr lang="en-US" altLang="zh-CN" sz="2000">
                <a:latin typeface="Times New Roman" panose="02020603050405020304" charset="0"/>
                <a:ea typeface="华文中宋" panose="02010600040101010101" charset="-122"/>
                <a:cs typeface="Times New Roman" panose="02020603050405020304" charset="0"/>
                <a:sym typeface="+mn-ea"/>
              </a:rPr>
              <a:t> </a:t>
            </a:r>
            <a:r>
              <a:rPr lang="zh-CN" altLang="en-US" sz="2000">
                <a:solidFill>
                  <a:srgbClr val="FF0000"/>
                </a:solidFill>
                <a:latin typeface="Times New Roman" panose="02020603050405020304" charset="0"/>
                <a:ea typeface="华文中宋" panose="02010600040101010101" charset="-122"/>
                <a:cs typeface="Times New Roman" panose="02020603050405020304" charset="0"/>
                <a:sym typeface="+mn-ea"/>
              </a:rPr>
              <a:t>基地址</a:t>
            </a:r>
            <a:endParaRPr lang="zh-CN" altLang="en-US" sz="2000">
              <a:solidFill>
                <a:srgbClr val="FF0000"/>
              </a:solidFill>
              <a:latin typeface="Times New Roman" panose="02020603050405020304" charset="0"/>
              <a:ea typeface="华文中宋" panose="02010600040101010101" charset="-122"/>
              <a:cs typeface="Times New Roman" panose="0202060305040502030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Left)">
                                      <p:cBhvr>
                                        <p:cTn id="7" dur="500"/>
                                        <p:tgtEl>
                                          <p:spTgt spid="11"/>
                                        </p:tgtEl>
                                      </p:cBhvr>
                                    </p:animEffect>
                                  </p:childTnLst>
                                </p:cTn>
                              </p:par>
                              <p:par>
                                <p:cTn id="8" presetID="18" presetClass="entr" presetSubtype="1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strips(downLeft)">
                                      <p:cBhvr>
                                        <p:cTn id="10" dur="500"/>
                                        <p:tgtEl>
                                          <p:spTgt spid="9"/>
                                        </p:tgtEl>
                                      </p:cBhvr>
                                    </p:animEffect>
                                  </p:childTnLst>
                                </p:cTn>
                              </p:par>
                              <p:par>
                                <p:cTn id="11" presetID="18" presetClass="entr" presetSubtype="12"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strips(downLeft)">
                                      <p:cBhvr>
                                        <p:cTn id="13" dur="500"/>
                                        <p:tgtEl>
                                          <p:spTgt spid="12"/>
                                        </p:tgtEl>
                                      </p:cBhvr>
                                    </p:animEffect>
                                  </p:childTnLst>
                                </p:cTn>
                              </p:par>
                              <p:par>
                                <p:cTn id="14" presetID="18" presetClass="entr" presetSubtype="12"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strips(downLeft)">
                                      <p:cBhvr>
                                        <p:cTn id="16" dur="500"/>
                                        <p:tgtEl>
                                          <p:spTgt spid="13"/>
                                        </p:tgtEl>
                                      </p:cBhvr>
                                    </p:animEffect>
                                  </p:childTnLst>
                                </p:cTn>
                              </p:par>
                              <p:par>
                                <p:cTn id="17" presetID="18" presetClass="entr" presetSubtype="12"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strips(downLeft)">
                                      <p:cBhvr>
                                        <p:cTn id="19" dur="500"/>
                                        <p:tgtEl>
                                          <p:spTgt spid="2"/>
                                        </p:tgtEl>
                                      </p:cBhvr>
                                    </p:animEffect>
                                  </p:childTnLst>
                                </p:cTn>
                              </p:par>
                              <p:par>
                                <p:cTn id="20" presetID="18" presetClass="entr" presetSubtype="12"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strips(downLeft)">
                                      <p:cBhvr>
                                        <p:cTn id="22" dur="500"/>
                                        <p:tgtEl>
                                          <p:spTgt spid="6"/>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strips(downLeft)">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图片1"/>
          <p:cNvPicPr>
            <a:picLocks noChangeAspect="1"/>
          </p:cNvPicPr>
          <p:nvPr/>
        </p:nvPicPr>
        <p:blipFill>
          <a:blip r:embed="rId1"/>
          <a:stretch>
            <a:fillRect/>
          </a:stretch>
        </p:blipFill>
        <p:spPr>
          <a:xfrm>
            <a:off x="8355965" y="4865370"/>
            <a:ext cx="2096770" cy="1615440"/>
          </a:xfrm>
          <a:prstGeom prst="rect">
            <a:avLst/>
          </a:prstGeom>
        </p:spPr>
      </p:pic>
      <p:sp>
        <p:nvSpPr>
          <p:cNvPr id="4" name="矩形 3"/>
          <p:cNvSpPr/>
          <p:nvPr/>
        </p:nvSpPr>
        <p:spPr>
          <a:xfrm>
            <a:off x="335280" y="486410"/>
            <a:ext cx="278765" cy="541655"/>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624681" y="527061"/>
            <a:ext cx="7193280" cy="460375"/>
          </a:xfrm>
          <a:prstGeom prst="rect">
            <a:avLst/>
          </a:prstGeom>
          <a:noFill/>
        </p:spPr>
        <p:txBody>
          <a:bodyPr wrap="none" rtlCol="0">
            <a:spAutoFit/>
          </a:bodyPr>
          <a:lstStyle/>
          <a:p>
            <a:pPr algn="l"/>
            <a:r>
              <a:rPr lang="zh-CN" altLang="en-US" sz="2400" b="1" dirty="0">
                <a:solidFill>
                  <a:srgbClr val="7188A8"/>
                </a:solidFill>
                <a:cs typeface="+mn-ea"/>
                <a:sym typeface="+mn-lt"/>
              </a:rPr>
              <a:t>知识点复习</a:t>
            </a:r>
            <a:r>
              <a:rPr lang="en-US" altLang="zh-CN" sz="2400" b="1" dirty="0">
                <a:solidFill>
                  <a:srgbClr val="7188A8"/>
                </a:solidFill>
                <a:cs typeface="+mn-ea"/>
                <a:sym typeface="+mn-lt"/>
              </a:rPr>
              <a:t>——</a:t>
            </a:r>
            <a:r>
              <a:rPr lang="zh-CN" altLang="en-US" sz="2400" b="1" dirty="0">
                <a:solidFill>
                  <a:srgbClr val="7188A8"/>
                </a:solidFill>
                <a:cs typeface="+mn-ea"/>
                <a:sym typeface="+mn-lt"/>
              </a:rPr>
              <a:t>符号表</a:t>
            </a:r>
            <a:r>
              <a:rPr lang="zh-CN" altLang="en-US" sz="2400" b="1" dirty="0">
                <a:solidFill>
                  <a:srgbClr val="7188A8"/>
                </a:solidFill>
                <a:cs typeface="+mn-ea"/>
                <a:sym typeface="+mn-lt"/>
              </a:rPr>
              <a:t>运行栈填写（问题比较</a:t>
            </a:r>
            <a:r>
              <a:rPr lang="zh-CN" altLang="en-US" sz="2400" b="1" dirty="0">
                <a:solidFill>
                  <a:srgbClr val="7188A8"/>
                </a:solidFill>
                <a:cs typeface="+mn-ea"/>
                <a:sym typeface="+mn-lt"/>
              </a:rPr>
              <a:t>严重）</a:t>
            </a:r>
            <a:endParaRPr lang="zh-CN" altLang="en-US" sz="2400" b="1" dirty="0">
              <a:solidFill>
                <a:srgbClr val="7188A8"/>
              </a:solidFill>
              <a:cs typeface="+mn-ea"/>
              <a:sym typeface="+mn-lt"/>
            </a:endParaRPr>
          </a:p>
        </p:txBody>
      </p:sp>
      <p:pic>
        <p:nvPicPr>
          <p:cNvPr id="5" name="图片 4"/>
          <p:cNvPicPr>
            <a:picLocks noChangeAspect="1"/>
          </p:cNvPicPr>
          <p:nvPr/>
        </p:nvPicPr>
        <p:blipFill>
          <a:blip r:embed="rId2"/>
          <a:stretch>
            <a:fillRect/>
          </a:stretch>
        </p:blipFill>
        <p:spPr>
          <a:xfrm>
            <a:off x="840740" y="1028065"/>
            <a:ext cx="3922395" cy="5170805"/>
          </a:xfrm>
          <a:prstGeom prst="rect">
            <a:avLst/>
          </a:prstGeom>
        </p:spPr>
      </p:pic>
      <p:pic>
        <p:nvPicPr>
          <p:cNvPr id="10" name="图片 9"/>
          <p:cNvPicPr>
            <a:picLocks noChangeAspect="1"/>
          </p:cNvPicPr>
          <p:nvPr/>
        </p:nvPicPr>
        <p:blipFill>
          <a:blip r:embed="rId3"/>
          <a:srcRect t="421" r="-1309" b="66098"/>
          <a:stretch>
            <a:fillRect/>
          </a:stretch>
        </p:blipFill>
        <p:spPr>
          <a:xfrm>
            <a:off x="8355965" y="641350"/>
            <a:ext cx="2109470" cy="1914525"/>
          </a:xfrm>
          <a:prstGeom prst="rect">
            <a:avLst/>
          </a:prstGeom>
        </p:spPr>
      </p:pic>
      <p:sp>
        <p:nvSpPr>
          <p:cNvPr id="14" name="文本框 13"/>
          <p:cNvSpPr txBox="1"/>
          <p:nvPr>
            <p:custDataLst>
              <p:tags r:id="rId4"/>
            </p:custDataLst>
          </p:nvPr>
        </p:nvSpPr>
        <p:spPr>
          <a:xfrm>
            <a:off x="3165475" y="3021965"/>
            <a:ext cx="3411220" cy="3322955"/>
          </a:xfrm>
          <a:prstGeom prst="rect">
            <a:avLst/>
          </a:prstGeom>
          <a:noFill/>
          <a:ln w="28575">
            <a:solidFill>
              <a:srgbClr val="96C0E9"/>
            </a:solidFill>
          </a:ln>
          <a:extLst>
            <a:ext uri="{909E8E84-426E-40DD-AFC4-6F175D3DCCD1}">
              <a14:hiddenFill xmlns:a14="http://schemas.microsoft.com/office/drawing/2010/main">
                <a:gradFill>
                  <a:gsLst>
                    <a:gs pos="2000">
                      <a:srgbClr val="CDFBCD"/>
                    </a:gs>
                    <a:gs pos="67000">
                      <a:srgbClr val="72D773"/>
                    </a:gs>
                    <a:gs pos="98000">
                      <a:srgbClr val="72D673"/>
                    </a:gs>
                    <a:gs pos="35000">
                      <a:srgbClr val="A9E4A9"/>
                    </a:gs>
                  </a:gsLst>
                  <a:lin ang="16200000" scaled="0"/>
                </a:gradFill>
              </a14:hiddenFill>
            </a:ext>
          </a:extLst>
        </p:spPr>
        <p:txBody>
          <a:bodyPr wrap="square" rtlCol="0" anchor="t">
            <a:spAutoFit/>
          </a:bodyPr>
          <a:p>
            <a:pPr fontAlgn="auto">
              <a:lnSpc>
                <a:spcPct val="150000"/>
              </a:lnSpc>
            </a:pPr>
            <a:r>
              <a:rPr lang="en-US" altLang="zh-CN"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1. 运行栈</a:t>
            </a:r>
            <a:r>
              <a:rPr lang="zh-CN" altLang="en-US"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不需要记录</a:t>
            </a:r>
            <a:r>
              <a:rPr lang="zh-CN" altLang="en-US" sz="2000">
                <a:solidFill>
                  <a:srgbClr val="FF0000"/>
                </a:solidFill>
                <a:latin typeface="Times New Roman" panose="02020603050405020304" charset="0"/>
                <a:ea typeface="华文中宋" panose="02010600040101010101" charset="-122"/>
                <a:cs typeface="Times New Roman" panose="02020603050405020304" charset="0"/>
                <a:sym typeface="+mn-ea"/>
              </a:rPr>
              <a:t>调用函数名</a:t>
            </a:r>
            <a:r>
              <a:rPr lang="zh-CN" altLang="en-US"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，也一般不记录</a:t>
            </a:r>
            <a:r>
              <a:rPr lang="zh-CN" altLang="en-US" sz="2000">
                <a:solidFill>
                  <a:srgbClr val="FF0000"/>
                </a:solidFill>
                <a:latin typeface="Times New Roman" panose="02020603050405020304" charset="0"/>
                <a:ea typeface="华文中宋" panose="02010600040101010101" charset="-122"/>
                <a:cs typeface="Times New Roman" panose="02020603050405020304" charset="0"/>
                <a:sym typeface="+mn-ea"/>
              </a:rPr>
              <a:t>常量</a:t>
            </a:r>
            <a:r>
              <a:rPr lang="zh-CN" altLang="en-US"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a:t>
            </a:r>
            <a:endParaRPr lang="zh-CN" altLang="en-US"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2. </a:t>
            </a:r>
            <a:r>
              <a:rPr lang="zh-CN" altLang="en-US"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数组在运行栈中需要记录数组模板；</a:t>
            </a:r>
            <a:endParaRPr lang="zh-CN" altLang="en-US"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3. display </a:t>
            </a:r>
            <a:r>
              <a:rPr lang="zh-CN" altLang="en-US"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区填全；</a:t>
            </a:r>
            <a:endParaRPr lang="zh-CN" altLang="en-US"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endParaRPr>
          </a:p>
          <a:p>
            <a:pPr fontAlgn="auto">
              <a:lnSpc>
                <a:spcPct val="150000"/>
              </a:lnSpc>
            </a:pPr>
            <a:r>
              <a:rPr lang="en-US" altLang="zh-CN"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4. abp</a:t>
            </a:r>
            <a:r>
              <a:rPr lang="zh-CN" altLang="en-US"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箭头需要严格指向对应活动记录</a:t>
            </a:r>
            <a:r>
              <a:rPr lang="zh-CN" altLang="en-US"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rPr>
              <a:t>的基地址。</a:t>
            </a:r>
            <a:endParaRPr lang="zh-CN" altLang="en-US" sz="2000">
              <a:gradFill>
                <a:gsLst>
                  <a:gs pos="50000">
                    <a:schemeClr val="tx1"/>
                  </a:gs>
                  <a:gs pos="0">
                    <a:schemeClr val="tx1">
                      <a:lumMod val="25000"/>
                      <a:lumOff val="75000"/>
                    </a:schemeClr>
                  </a:gs>
                  <a:gs pos="100000">
                    <a:schemeClr val="tx1">
                      <a:lumMod val="85000"/>
                    </a:schemeClr>
                  </a:gs>
                </a:gsLst>
                <a:lin ang="5400000" scaled="1"/>
              </a:gradFill>
              <a:latin typeface="Times New Roman" panose="02020603050405020304" charset="0"/>
              <a:ea typeface="华文中宋" panose="02010600040101010101" charset="-122"/>
              <a:cs typeface="Times New Roman" panose="02020603050405020304" charset="0"/>
              <a:sym typeface="+mn-ea"/>
            </a:endParaRPr>
          </a:p>
        </p:txBody>
      </p:sp>
      <p:pic>
        <p:nvPicPr>
          <p:cNvPr id="17" name="图片 16" descr="图片2"/>
          <p:cNvPicPr>
            <a:picLocks noChangeAspect="1"/>
          </p:cNvPicPr>
          <p:nvPr/>
        </p:nvPicPr>
        <p:blipFill>
          <a:blip r:embed="rId5"/>
          <a:stretch>
            <a:fillRect/>
          </a:stretch>
        </p:blipFill>
        <p:spPr>
          <a:xfrm>
            <a:off x="8355965" y="2633345"/>
            <a:ext cx="2109470" cy="2157730"/>
          </a:xfrm>
          <a:prstGeom prst="rect">
            <a:avLst/>
          </a:prstGeom>
        </p:spPr>
      </p:pic>
      <p:sp>
        <p:nvSpPr>
          <p:cNvPr id="29" name="左中括号 28"/>
          <p:cNvSpPr/>
          <p:nvPr/>
        </p:nvSpPr>
        <p:spPr>
          <a:xfrm>
            <a:off x="7996555" y="4616450"/>
            <a:ext cx="359410" cy="1799590"/>
          </a:xfrm>
          <a:prstGeom prst="leftBracket">
            <a:avLst/>
          </a:prstGeom>
          <a:ln w="25400">
            <a:headEnd type="arrow"/>
            <a:tailEnd type="none"/>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0" name="左中括号 29"/>
          <p:cNvSpPr/>
          <p:nvPr/>
        </p:nvSpPr>
        <p:spPr>
          <a:xfrm>
            <a:off x="7818120" y="2404110"/>
            <a:ext cx="538480" cy="4011930"/>
          </a:xfrm>
          <a:prstGeom prst="leftBracket">
            <a:avLst/>
          </a:prstGeom>
          <a:ln w="25400">
            <a:headEnd type="arrow"/>
            <a:tailEnd type="none"/>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1" name="左中括号 30"/>
          <p:cNvSpPr/>
          <p:nvPr/>
        </p:nvSpPr>
        <p:spPr>
          <a:xfrm>
            <a:off x="7653020" y="2105660"/>
            <a:ext cx="702945" cy="2684780"/>
          </a:xfrm>
          <a:prstGeom prst="leftBracket">
            <a:avLst/>
          </a:prstGeom>
          <a:ln w="25400">
            <a:solidFill>
              <a:schemeClr val="accent6"/>
            </a:solidFill>
            <a:headEnd type="arrow"/>
            <a:tailEnd type="none"/>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2" name="右中括号 31"/>
          <p:cNvSpPr/>
          <p:nvPr/>
        </p:nvSpPr>
        <p:spPr>
          <a:xfrm>
            <a:off x="10546080" y="1452880"/>
            <a:ext cx="462915" cy="3337560"/>
          </a:xfrm>
          <a:prstGeom prst="rightBracket">
            <a:avLst/>
          </a:prstGeom>
          <a:ln w="25400">
            <a:solidFill>
              <a:schemeClr val="accent4"/>
            </a:solidFill>
            <a:tailEnd type="arrow"/>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3" name="右中括号 32"/>
          <p:cNvSpPr/>
          <p:nvPr/>
        </p:nvSpPr>
        <p:spPr>
          <a:xfrm>
            <a:off x="10452735" y="4004310"/>
            <a:ext cx="462915" cy="2411730"/>
          </a:xfrm>
          <a:prstGeom prst="rightBracket">
            <a:avLst/>
          </a:prstGeom>
          <a:ln w="25400">
            <a:solidFill>
              <a:schemeClr val="accent4"/>
            </a:solidFill>
            <a:tailEnd type="arrow"/>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linds(horizontal)">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linds(horizontal)">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blinds(horizontal)">
                                      <p:cBhvr>
                                        <p:cTn id="32" dur="500"/>
                                        <p:tgtEl>
                                          <p:spTgt spid="30"/>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blinds(horizontal)">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blinds(horizontal)">
                                      <p:cBhvr>
                                        <p:cTn id="4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3" grpId="0" bldLvl="0" animBg="1"/>
      <p:bldP spid="30" grpId="0" bldLvl="0" animBg="1"/>
      <p:bldP spid="31" grpId="0" bldLvl="0" animBg="1"/>
      <p:bldP spid="32" grpId="0" bldLvl="0" animBg="1"/>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PP_MARK_KEY" val="2cbf574c-9d74-47a3-9d68-c1d88940e74c"/>
  <p:tag name="COMMONDATA" val="eyJjb3VudCI6MjcxLCJoZGlkIjoiZjJjMjA2ZDJiZGNmYjk0MGIyMWNlZTJiNmMwMDJhYTUiLCJ1c2VyQ291bnQiOjI3MX0="/>
  <p:tag name="commondata" val="eyJjb3VudCI6MjcyLCJoZGlkIjoiZjJjMjA2ZDJiZGNmYjk0MGIyMWNlZTJiNmMwMDJhYTUiLCJ1c2VyQ291bnQiOjI3Mn0="/>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88C9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88C9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6801</Words>
  <Application>WPS 演示</Application>
  <PresentationFormat>宽屏</PresentationFormat>
  <Paragraphs>460</Paragraphs>
  <Slides>27</Slides>
  <Notes>16</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27</vt:i4>
      </vt:variant>
    </vt:vector>
  </HeadingPairs>
  <TitlesOfParts>
    <vt:vector size="44" baseType="lpstr">
      <vt:lpstr>Arial</vt:lpstr>
      <vt:lpstr>宋体</vt:lpstr>
      <vt:lpstr>Wingdings</vt:lpstr>
      <vt:lpstr>黑体</vt:lpstr>
      <vt:lpstr>等线</vt:lpstr>
      <vt:lpstr>华文中宋</vt:lpstr>
      <vt:lpstr>Times New Roman</vt:lpstr>
      <vt:lpstr>仿宋_GB2312</vt:lpstr>
      <vt:lpstr>楷体_GB2312</vt:lpstr>
      <vt:lpstr>新宋体</vt:lpstr>
      <vt:lpstr>微软雅黑</vt:lpstr>
      <vt:lpstr>Arial Unicode MS</vt:lpstr>
      <vt:lpstr>等线 Light</vt:lpstr>
      <vt:lpstr>Calibri</vt:lpstr>
      <vt:lpstr>Symbol</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Epo ch</dc:creator>
  <cp:lastModifiedBy>依然</cp:lastModifiedBy>
  <cp:revision>639</cp:revision>
  <dcterms:created xsi:type="dcterms:W3CDTF">2020-03-05T12:33:00Z</dcterms:created>
  <dcterms:modified xsi:type="dcterms:W3CDTF">2023-12-10T11:31:27Z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KSOTemplateUUID">
    <vt:lpwstr>v1.0_mb_z0h44wNWYuL7gteVkD8FyA==</vt:lpwstr>
  </property>
  <property fmtid="{D5CDD505-2E9C-101B-9397-08002B2CF9AE}" pid="4" name="ICV">
    <vt:lpwstr>26323572131049999C4E40A92461B3A6</vt:lpwstr>
  </property>
</Properties>
</file>